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Arimo"/>
      <p:regular r:id="rId26"/>
      <p:bold r:id="rId27"/>
      <p:italic r:id="rId28"/>
      <p:boldItalic r:id="rId29"/>
    </p:embeddedFont>
    <p:embeddedFont>
      <p:font typeface="Abril Fatface"/>
      <p:regular r:id="rId30"/>
    </p:embeddedFont>
    <p:embeddedFont>
      <p:font typeface="Sansita"/>
      <p:regular r:id="rId31"/>
      <p:bold r:id="rId32"/>
      <p:italic r:id="rId33"/>
      <p:boldItalic r:id="rId34"/>
    </p:embeddedFont>
    <p:embeddedFont>
      <p:font typeface="Open Sans"/>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7" roundtripDataSignature="AMtx7mgKfb2j+SgxPsmFvSZjKfNppT1q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regular.fntdata"/><Relationship Id="rId25" Type="http://schemas.openxmlformats.org/officeDocument/2006/relationships/slide" Target="slides/slide20.xml"/><Relationship Id="rId28" Type="http://schemas.openxmlformats.org/officeDocument/2006/relationships/font" Target="fonts/Arimo-italic.fntdata"/><Relationship Id="rId27" Type="http://schemas.openxmlformats.org/officeDocument/2006/relationships/font" Target="fonts/Arim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m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ansita-regular.fntdata"/><Relationship Id="rId30" Type="http://schemas.openxmlformats.org/officeDocument/2006/relationships/font" Target="fonts/AbrilFatface-regular.fntdata"/><Relationship Id="rId11" Type="http://schemas.openxmlformats.org/officeDocument/2006/relationships/slide" Target="slides/slide6.xml"/><Relationship Id="rId33" Type="http://schemas.openxmlformats.org/officeDocument/2006/relationships/font" Target="fonts/Sansita-italic.fntdata"/><Relationship Id="rId10" Type="http://schemas.openxmlformats.org/officeDocument/2006/relationships/slide" Target="slides/slide5.xml"/><Relationship Id="rId32" Type="http://schemas.openxmlformats.org/officeDocument/2006/relationships/font" Target="fonts/Sansita-bold.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Sansita-boldItalic.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0"/>
          <p:cNvSpPr/>
          <p:nvPr>
            <p:ph idx="2" type="pic"/>
          </p:nvPr>
        </p:nvSpPr>
        <p:spPr>
          <a:xfrm>
            <a:off x="1792288" y="612775"/>
            <a:ext cx="5486400" cy="4114800"/>
          </a:xfrm>
          <a:prstGeom prst="rect">
            <a:avLst/>
          </a:prstGeom>
          <a:noFill/>
          <a:ln>
            <a:noFill/>
          </a:ln>
        </p:spPr>
      </p:sp>
      <p:sp>
        <p:nvSpPr>
          <p:cNvPr id="64" name="Google Shape;64;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hyperlink" Target="https://www.canva.com/design/DAGLfJTbOug/u6exOucAPaMDw6OxUHnDKA/edit?utm_content=DAGLfJTbOug&amp;utm_campaign=designshare&amp;utm_medium=link2&amp;utm_source=sharebutt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hyperlink" Target="https://www.wcs.org/protect-wildlife-protect-u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hyperlink" Target="https://homegrownnationalpark.org" TargetMode="External"/><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1" Type="http://schemas.openxmlformats.org/officeDocument/2006/relationships/hyperlink" Target="https://www.xerces.org/blog/5-ways-to-increase-nesting-habitat-for-bees" TargetMode="External"/><Relationship Id="rId10" Type="http://schemas.openxmlformats.org/officeDocument/2006/relationships/hyperlink" Target="https://xerces.org/blog/cozy-up-with-wintertime-reading-for-nature-lovers" TargetMode="External"/><Relationship Id="rId13" Type="http://schemas.openxmlformats.org/officeDocument/2006/relationships/hyperlink" Target="https://www.fws.gov/story/2021-10/creating-spellbinding-moon-garden-night-pollinators" TargetMode="External"/><Relationship Id="rId12" Type="http://schemas.openxmlformats.org/officeDocument/2006/relationships/hyperlink" Target="https://www.xerces.org/blog/5-ways-to-increase-nesting-habitat-for-bees"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drive.google.com/file/d/1PPLkfnp6kEN-xfqSeaOeM2qWvJzAZdlr/view" TargetMode="External"/><Relationship Id="rId4" Type="http://schemas.openxmlformats.org/officeDocument/2006/relationships/hyperlink" Target="https://drive.google.com/file/d/1PPLkfnp6kEN-xfqSeaOeM2qWvJzAZdlr/view" TargetMode="External"/><Relationship Id="rId9" Type="http://schemas.openxmlformats.org/officeDocument/2006/relationships/hyperlink" Target="https://www.monarchwatch.org/waystations/" TargetMode="External"/><Relationship Id="rId15" Type="http://schemas.openxmlformats.org/officeDocument/2006/relationships/hyperlink" Target="https://www.fws.gov/story/2021-10/creating-spellbinding-moon-garden-night-pollinators" TargetMode="External"/><Relationship Id="rId14" Type="http://schemas.openxmlformats.org/officeDocument/2006/relationships/hyperlink" Target="https://www.fws.gov/story/2021-10/creating-spellbinding-moon-garden-night-pollinators" TargetMode="External"/><Relationship Id="rId17" Type="http://schemas.openxmlformats.org/officeDocument/2006/relationships/hyperlink" Target="https://www.thepollinatorproject.info" TargetMode="External"/><Relationship Id="rId16" Type="http://schemas.openxmlformats.org/officeDocument/2006/relationships/hyperlink" Target="https://www.carolinafarmstewards.org/25-ways-to-attract-pollinators-to-your-farms-gardens/" TargetMode="External"/><Relationship Id="rId5" Type="http://schemas.openxmlformats.org/officeDocument/2006/relationships/hyperlink" Target="https://operationpollination.net" TargetMode="External"/><Relationship Id="rId6" Type="http://schemas.openxmlformats.org/officeDocument/2006/relationships/hyperlink" Target="https://docs.google.com/presentation/d/1MzgBc4EU6QhAuNkYT5cgLlcwJkqATTFvQDRO3xCWyK8/edit#slide=id.p36" TargetMode="External"/><Relationship Id="rId7" Type="http://schemas.openxmlformats.org/officeDocument/2006/relationships/hyperlink" Target="https://ncipmhort.cfans.umn.edu/pollinator-conservation-workshop-and-quiz-0" TargetMode="External"/><Relationship Id="rId8" Type="http://schemas.openxmlformats.org/officeDocument/2006/relationships/hyperlink" Target="https://www.fws.gov/initiative/pollinators/how-you-can-help?$skip=10" TargetMode="External"/></Relationships>
</file>

<file path=ppt/slides/_rels/slide19.xml.rels><?xml version="1.0" encoding="UTF-8" standalone="yes"?><Relationships xmlns="http://schemas.openxmlformats.org/package/2006/relationships"><Relationship Id="rId11" Type="http://schemas.openxmlformats.org/officeDocument/2006/relationships/hyperlink" Target="https://www.youtube.com/watch?v=d99huD1vcyY" TargetMode="External"/><Relationship Id="rId10" Type="http://schemas.openxmlformats.org/officeDocument/2006/relationships/hyperlink" Target="https://www.youtube.com/watch?v=d99huD1vcyY" TargetMode="External"/><Relationship Id="rId13" Type="http://schemas.openxmlformats.org/officeDocument/2006/relationships/hyperlink" Target="https://www.wwf.org.uk/learn/fascinating-facts/bees" TargetMode="External"/><Relationship Id="rId12" Type="http://schemas.openxmlformats.org/officeDocument/2006/relationships/hyperlink" Target="https://www.pollinator.org/threats"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e-butterfly.org" TargetMode="External"/><Relationship Id="rId4" Type="http://schemas.openxmlformats.org/officeDocument/2006/relationships/hyperlink" Target="https://www.ecotelligenthomes.com/environmental-holidays/?gad_source=1&amp;gclid=Cj0KCQjwv7O0BhDwARIsAC0sjWN6KxTgTmDQwSPa-rHiZCrQGkGbSIYt4j146hzw2s8MeJPBDwPBpLQaAirzEALw_wcB" TargetMode="External"/><Relationship Id="rId9" Type="http://schemas.openxmlformats.org/officeDocument/2006/relationships/hyperlink" Target="https://www.youtube.com/watch?v=DYlSmekKdow" TargetMode="External"/><Relationship Id="rId14" Type="http://schemas.openxmlformats.org/officeDocument/2006/relationships/hyperlink" Target="https://drive.google.com/drive/folders/15ndox45oO2kbYclPxxuNjiAZxaZqk7st?usp=sharing" TargetMode="External"/><Relationship Id="rId5" Type="http://schemas.openxmlformats.org/officeDocument/2006/relationships/hyperlink" Target="https://www.uglyducklinghouse.com/better-bee-hotel-plans/" TargetMode="External"/><Relationship Id="rId6" Type="http://schemas.openxmlformats.org/officeDocument/2006/relationships/hyperlink" Target="https://esrag.org/operation-pollination/" TargetMode="External"/><Relationship Id="rId7" Type="http://schemas.openxmlformats.org/officeDocument/2006/relationships/hyperlink" Target="https://docs.google.com/forms/d/e/1FAIpQLSdht95MXzvBZL_3ZN_10rlDzaRYaRtkpypXh8pGaQYMSngpTA/viewform" TargetMode="External"/><Relationship Id="rId8" Type="http://schemas.openxmlformats.org/officeDocument/2006/relationships/hyperlink" Target="https://www.nps.gov/articles/000/operation-pollination-2021.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hyperlink" Target="https://drive.google.com/file/d/1PPLkfnp6kEN-xfqSeaOeM2qWvJzAZdlr/view" TargetMode="External"/><Relationship Id="rId7" Type="http://schemas.openxmlformats.org/officeDocument/2006/relationships/image" Target="../media/image11.png"/><Relationship Id="rId8" Type="http://schemas.openxmlformats.org/officeDocument/2006/relationships/hyperlink" Target="https://drive.google.com/file/d/1PPLkfnp6kEN-xfqSeaOeM2qWvJzAZdlr/vie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foe.org/blog/why-are-bees-important/#:~:text=Bees%20are%20one%20of%20the,environmental%20factors%20%E2%80%94%20like%20climate%20change."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hyperlink" Target="https://www.pnas.org/doi/full/10.1073/pnas.1517092112#:~:text=Across%2039%20studies%20we%20show,of%20visits%20to%20crop%20flower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7080319" cy="10287000"/>
          </a:xfrm>
          <a:custGeom>
            <a:rect b="b" l="l" r="r" t="t"/>
            <a:pathLst>
              <a:path extrusionOk="0" h="10287000" w="7080319">
                <a:moveTo>
                  <a:pt x="0" y="0"/>
                </a:moveTo>
                <a:lnTo>
                  <a:pt x="7080319" y="0"/>
                </a:lnTo>
                <a:lnTo>
                  <a:pt x="7080319" y="10287000"/>
                </a:lnTo>
                <a:lnTo>
                  <a:pt x="0" y="10287000"/>
                </a:lnTo>
                <a:lnTo>
                  <a:pt x="0" y="0"/>
                </a:lnTo>
                <a:close/>
              </a:path>
            </a:pathLst>
          </a:custGeom>
          <a:blipFill rotWithShape="1">
            <a:blip r:embed="rId3">
              <a:alphaModFix/>
            </a:blip>
            <a:stretch>
              <a:fillRect b="0" l="-71755" r="-2025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5" name="Google Shape;85;p1"/>
          <p:cNvGrpSpPr/>
          <p:nvPr/>
        </p:nvGrpSpPr>
        <p:grpSpPr>
          <a:xfrm>
            <a:off x="8592228" y="2560956"/>
            <a:ext cx="8553402" cy="2900407"/>
            <a:chOff x="0" y="38100"/>
            <a:chExt cx="11404537" cy="3867209"/>
          </a:xfrm>
        </p:grpSpPr>
        <p:sp>
          <p:nvSpPr>
            <p:cNvPr id="86" name="Google Shape;86;p1"/>
            <p:cNvSpPr txBox="1"/>
            <p:nvPr/>
          </p:nvSpPr>
          <p:spPr>
            <a:xfrm>
              <a:off x="0" y="3433504"/>
              <a:ext cx="11390904" cy="471805"/>
            </a:xfrm>
            <a:prstGeom prst="rect">
              <a:avLst/>
            </a:prstGeom>
            <a:noFill/>
            <a:ln>
              <a:noFill/>
            </a:ln>
          </p:spPr>
          <p:txBody>
            <a:bodyPr anchorCtr="0" anchor="t" bIns="0" lIns="0" spcFirstLastPara="1" rIns="0" wrap="square" tIns="0">
              <a:spAutoFit/>
            </a:bodyPr>
            <a:lstStyle/>
            <a:p>
              <a:pPr indent="0" lvl="0" marL="0" marR="0" rtl="0" algn="l">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
            <p:cNvSpPr txBox="1"/>
            <p:nvPr/>
          </p:nvSpPr>
          <p:spPr>
            <a:xfrm>
              <a:off x="0" y="38100"/>
              <a:ext cx="11404537" cy="449580"/>
            </a:xfrm>
            <a:prstGeom prst="rect">
              <a:avLst/>
            </a:prstGeom>
            <a:noFill/>
            <a:ln>
              <a:noFill/>
            </a:ln>
          </p:spPr>
          <p:txBody>
            <a:bodyPr anchorCtr="0" anchor="t" bIns="0" lIns="0" spcFirstLastPara="1" rIns="0" wrap="square" tIns="0">
              <a:spAutoFit/>
            </a:bodyPr>
            <a:lstStyle/>
            <a:p>
              <a:pPr indent="0" lvl="0" marL="0" marR="0" rtl="0" algn="l">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
            <p:cNvSpPr txBox="1"/>
            <p:nvPr/>
          </p:nvSpPr>
          <p:spPr>
            <a:xfrm>
              <a:off x="0" y="919481"/>
              <a:ext cx="11382779" cy="1558925"/>
            </a:xfrm>
            <a:prstGeom prst="rect">
              <a:avLst/>
            </a:prstGeom>
            <a:noFill/>
            <a:ln>
              <a:noFill/>
            </a:ln>
          </p:spPr>
          <p:txBody>
            <a:bodyPr anchorCtr="0" anchor="t" bIns="0" lIns="0" spcFirstLastPara="1" rIns="0" wrap="square" tIns="0">
              <a:spAutoFit/>
            </a:bodyPr>
            <a:lstStyle/>
            <a:p>
              <a:pPr indent="0" lvl="0" marL="0" marR="0" rtl="0" algn="l">
                <a:lnSpc>
                  <a:spcPct val="135000"/>
                </a:lnSpc>
                <a:spcBef>
                  <a:spcPts val="0"/>
                </a:spcBef>
                <a:spcAft>
                  <a:spcPts val="0"/>
                </a:spcAft>
                <a:buNone/>
              </a:pPr>
              <a:r>
                <a:rPr b="1" lang="en-US" sz="3500">
                  <a:solidFill>
                    <a:srgbClr val="020301"/>
                  </a:solidFill>
                  <a:latin typeface="Open Sans"/>
                  <a:ea typeface="Open Sans"/>
                  <a:cs typeface="Open Sans"/>
                  <a:sym typeface="Open Sans"/>
                </a:rPr>
                <a:t>SUPPORTING THE ENVIRONMENT</a:t>
              </a:r>
              <a:endParaRPr/>
            </a:p>
            <a:p>
              <a:pPr indent="0" lvl="0" marL="0" marR="0" rtl="0" algn="l">
                <a:lnSpc>
                  <a:spcPct val="135000"/>
                </a:lnSpc>
                <a:spcBef>
                  <a:spcPts val="0"/>
                </a:spcBef>
                <a:spcAft>
                  <a:spcPts val="0"/>
                </a:spcAft>
                <a:buNone/>
              </a:pPr>
              <a:r>
                <a:rPr b="1" lang="en-US" sz="3500">
                  <a:solidFill>
                    <a:srgbClr val="020301"/>
                  </a:solidFill>
                  <a:latin typeface="Open Sans"/>
                  <a:ea typeface="Open Sans"/>
                  <a:cs typeface="Open Sans"/>
                  <a:sym typeface="Open Sans"/>
                </a:rPr>
                <a:t>A 7TH AREA OF FOCUS</a:t>
              </a:r>
              <a:endParaRPr/>
            </a:p>
          </p:txBody>
        </p:sp>
        <p:sp>
          <p:nvSpPr>
            <p:cNvPr id="89" name="Google Shape;89;p1"/>
            <p:cNvSpPr/>
            <p:nvPr/>
          </p:nvSpPr>
          <p:spPr>
            <a:xfrm>
              <a:off x="19242" y="2957832"/>
              <a:ext cx="2805127" cy="43870"/>
            </a:xfrm>
            <a:prstGeom prst="rect">
              <a:avLst/>
            </a:prstGeom>
            <a:solidFill>
              <a:srgbClr val="FFDB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0" name="Google Shape;90;p1"/>
          <p:cNvSpPr/>
          <p:nvPr/>
        </p:nvSpPr>
        <p:spPr>
          <a:xfrm>
            <a:off x="9144000" y="1028700"/>
            <a:ext cx="5925337" cy="1449895"/>
          </a:xfrm>
          <a:custGeom>
            <a:rect b="b" l="l" r="r" t="t"/>
            <a:pathLst>
              <a:path extrusionOk="0" h="1449895" w="5925337">
                <a:moveTo>
                  <a:pt x="0" y="0"/>
                </a:moveTo>
                <a:lnTo>
                  <a:pt x="5925337" y="0"/>
                </a:lnTo>
                <a:lnTo>
                  <a:pt x="5925337" y="1449895"/>
                </a:lnTo>
                <a:lnTo>
                  <a:pt x="0" y="144989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p:nvPr/>
        </p:nvSpPr>
        <p:spPr>
          <a:xfrm>
            <a:off x="9248933" y="7544661"/>
            <a:ext cx="7239994" cy="1564097"/>
          </a:xfrm>
          <a:custGeom>
            <a:rect b="b" l="l" r="r" t="t"/>
            <a:pathLst>
              <a:path extrusionOk="0" h="1564097" w="7239994">
                <a:moveTo>
                  <a:pt x="0" y="0"/>
                </a:moveTo>
                <a:lnTo>
                  <a:pt x="7239994" y="0"/>
                </a:lnTo>
                <a:lnTo>
                  <a:pt x="7239994" y="1564097"/>
                </a:lnTo>
                <a:lnTo>
                  <a:pt x="0" y="156409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txBox="1"/>
          <p:nvPr/>
        </p:nvSpPr>
        <p:spPr>
          <a:xfrm>
            <a:off x="8592228" y="5105400"/>
            <a:ext cx="8553402" cy="14706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100">
                <a:solidFill>
                  <a:srgbClr val="020301"/>
                </a:solidFill>
                <a:latin typeface="Open Sans"/>
                <a:ea typeface="Open Sans"/>
                <a:cs typeface="Open Sans"/>
                <a:sym typeface="Open Sans"/>
              </a:rPr>
              <a:t>Operation Pollination is a simple 7th Area of Focus Environmental Framework — and growing Rotary “Movement “–</a:t>
            </a:r>
            <a:endParaRPr/>
          </a:p>
          <a:p>
            <a:pPr indent="0" lvl="0" marL="0" marR="0" rtl="0" algn="l">
              <a:lnSpc>
                <a:spcPct val="140000"/>
              </a:lnSpc>
              <a:spcBef>
                <a:spcPts val="0"/>
              </a:spcBef>
              <a:spcAft>
                <a:spcPts val="0"/>
              </a:spcAft>
              <a:buNone/>
            </a:pPr>
            <a:r>
              <a:rPr lang="en-US" sz="2100">
                <a:solidFill>
                  <a:srgbClr val="020301"/>
                </a:solidFill>
                <a:latin typeface="Open Sans"/>
                <a:ea typeface="Open Sans"/>
                <a:cs typeface="Open Sans"/>
                <a:sym typeface="Open Sans"/>
              </a:rPr>
              <a:t>that enables and encourages Rotarians to engage in pollinator protection and education projects</a:t>
            </a:r>
            <a:endParaRPr/>
          </a:p>
        </p:txBody>
      </p:sp>
      <p:sp>
        <p:nvSpPr>
          <p:cNvPr id="93" name="Google Shape;93;p1"/>
          <p:cNvSpPr txBox="1"/>
          <p:nvPr/>
        </p:nvSpPr>
        <p:spPr>
          <a:xfrm>
            <a:off x="8748582" y="9080183"/>
            <a:ext cx="7239994"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100">
                <a:solidFill>
                  <a:srgbClr val="020301"/>
                </a:solidFill>
                <a:latin typeface="Open Sans"/>
                <a:ea typeface="Open Sans"/>
                <a:cs typeface="Open Sans"/>
                <a:sym typeface="Open Sans"/>
              </a:rPr>
              <a:t>DISTRICT 6650 | ROTARY CLUB OF WARREN</a:t>
            </a:r>
            <a:endParaRPr/>
          </a:p>
        </p:txBody>
      </p:sp>
      <p:sp>
        <p:nvSpPr>
          <p:cNvPr id="94" name="Google Shape;94;p1"/>
          <p:cNvSpPr txBox="1"/>
          <p:nvPr/>
        </p:nvSpPr>
        <p:spPr>
          <a:xfrm>
            <a:off x="7543800" y="9526835"/>
            <a:ext cx="43525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val="tx"/>
                    </a:ext>
                  </a:extLst>
                </a:hlinkClick>
              </a:rPr>
              <a:t>ACCESS PRESENTATION ON CANVA</a:t>
            </a:r>
            <a:endParaRPr sz="1800">
              <a:solidFill>
                <a:schemeClr val="dk1"/>
              </a:solidFill>
              <a:latin typeface="Calibri"/>
              <a:ea typeface="Calibri"/>
              <a:cs typeface="Calibri"/>
              <a:sym typeface="Calibri"/>
            </a:endParaRPr>
          </a:p>
        </p:txBody>
      </p:sp>
      <p:sp>
        <p:nvSpPr>
          <p:cNvPr id="95" name="Google Shape;95;p1"/>
          <p:cNvSpPr txBox="1"/>
          <p:nvPr/>
        </p:nvSpPr>
        <p:spPr>
          <a:xfrm>
            <a:off x="7483275" y="9896167"/>
            <a:ext cx="372440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Right click, choose hyperlink  and choose open hyperlink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3" name="Shape 213"/>
        <p:cNvGrpSpPr/>
        <p:nvPr/>
      </p:nvGrpSpPr>
      <p:grpSpPr>
        <a:xfrm>
          <a:off x="0" y="0"/>
          <a:ext cx="0" cy="0"/>
          <a:chOff x="0" y="0"/>
          <a:chExt cx="0" cy="0"/>
        </a:xfrm>
      </p:grpSpPr>
      <p:sp>
        <p:nvSpPr>
          <p:cNvPr id="214" name="Google Shape;214;p10"/>
          <p:cNvSpPr/>
          <p:nvPr/>
        </p:nvSpPr>
        <p:spPr>
          <a:xfrm>
            <a:off x="688430" y="1754688"/>
            <a:ext cx="9651891" cy="7359879"/>
          </a:xfrm>
          <a:custGeom>
            <a:rect b="b" l="l" r="r" t="t"/>
            <a:pathLst>
              <a:path extrusionOk="0" h="7359879" w="9651891">
                <a:moveTo>
                  <a:pt x="0" y="0"/>
                </a:moveTo>
                <a:lnTo>
                  <a:pt x="9651890" y="0"/>
                </a:lnTo>
                <a:lnTo>
                  <a:pt x="9651890" y="7359880"/>
                </a:lnTo>
                <a:lnTo>
                  <a:pt x="0" y="7359880"/>
                </a:lnTo>
                <a:lnTo>
                  <a:pt x="0" y="0"/>
                </a:lnTo>
                <a:close/>
              </a:path>
            </a:pathLst>
          </a:custGeom>
          <a:blipFill rotWithShape="1">
            <a:blip r:embed="rId3">
              <a:alphaModFix/>
            </a:blip>
            <a:stretch>
              <a:fillRect b="0" l="-1437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0"/>
          <p:cNvSpPr txBox="1"/>
          <p:nvPr/>
        </p:nvSpPr>
        <p:spPr>
          <a:xfrm>
            <a:off x="5695374" y="538083"/>
            <a:ext cx="6897251"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FFFFFF"/>
                </a:solidFill>
                <a:latin typeface="Open Sans"/>
                <a:ea typeface="Open Sans"/>
                <a:cs typeface="Open Sans"/>
                <a:sym typeface="Open Sans"/>
              </a:rPr>
              <a:t>WHAT CAN WE DO?</a:t>
            </a:r>
            <a:endParaRPr/>
          </a:p>
        </p:txBody>
      </p:sp>
      <p:sp>
        <p:nvSpPr>
          <p:cNvPr id="216" name="Google Shape;216;p10"/>
          <p:cNvSpPr txBox="1"/>
          <p:nvPr/>
        </p:nvSpPr>
        <p:spPr>
          <a:xfrm>
            <a:off x="10594378" y="1841271"/>
            <a:ext cx="2541984" cy="52959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lang="en-US" sz="3150">
                <a:solidFill>
                  <a:srgbClr val="020301"/>
                </a:solidFill>
                <a:latin typeface="Abril Fatface"/>
                <a:ea typeface="Abril Fatface"/>
                <a:cs typeface="Abril Fatface"/>
                <a:sym typeface="Abril Fatface"/>
              </a:rPr>
              <a:t>The Goal is to </a:t>
            </a:r>
            <a:endParaRPr/>
          </a:p>
        </p:txBody>
      </p:sp>
      <p:sp>
        <p:nvSpPr>
          <p:cNvPr id="217" name="Google Shape;217;p10"/>
          <p:cNvSpPr txBox="1"/>
          <p:nvPr/>
        </p:nvSpPr>
        <p:spPr>
          <a:xfrm>
            <a:off x="10340324" y="1642800"/>
            <a:ext cx="79476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FFFFFF"/>
                </a:solidFill>
                <a:latin typeface="Open Sans"/>
                <a:ea typeface="Open Sans"/>
                <a:cs typeface="Open Sans"/>
                <a:sym typeface="Open Sans"/>
              </a:rPr>
              <a:t>GOALS OF OPERATION POLLINATION</a:t>
            </a:r>
            <a:endParaRPr/>
          </a:p>
        </p:txBody>
      </p:sp>
      <p:sp>
        <p:nvSpPr>
          <p:cNvPr id="218" name="Google Shape;218;p10"/>
          <p:cNvSpPr txBox="1"/>
          <p:nvPr/>
        </p:nvSpPr>
        <p:spPr>
          <a:xfrm>
            <a:off x="565706" y="9400318"/>
            <a:ext cx="9897337" cy="69342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lang="en-US" sz="2100">
                <a:solidFill>
                  <a:srgbClr val="FFFFFF"/>
                </a:solidFill>
                <a:latin typeface="Open Sans"/>
                <a:ea typeface="Open Sans"/>
                <a:cs typeface="Open Sans"/>
                <a:sym typeface="Open Sans"/>
              </a:rPr>
              <a:t>MONARCH BUTTERFLY- photographed in a Pollinator’s Garden provided by the Rotary Club of Cortland</a:t>
            </a:r>
            <a:endParaRPr/>
          </a:p>
        </p:txBody>
      </p:sp>
      <p:sp>
        <p:nvSpPr>
          <p:cNvPr id="219" name="Google Shape;219;p10"/>
          <p:cNvSpPr txBox="1"/>
          <p:nvPr/>
        </p:nvSpPr>
        <p:spPr>
          <a:xfrm>
            <a:off x="10340320" y="2304186"/>
            <a:ext cx="7315200" cy="2196465"/>
          </a:xfrm>
          <a:prstGeom prst="rect">
            <a:avLst/>
          </a:prstGeom>
          <a:noFill/>
          <a:ln>
            <a:noFill/>
          </a:ln>
        </p:spPr>
        <p:txBody>
          <a:bodyPr anchorCtr="0" anchor="t" bIns="0" lIns="0" spcFirstLastPara="1" rIns="0" wrap="square" tIns="0">
            <a:spAutoFit/>
          </a:bodyPr>
          <a:lstStyle/>
          <a:p>
            <a:pPr indent="-340042" lvl="1" marL="680085" marR="0" rtl="0" algn="l">
              <a:lnSpc>
                <a:spcPct val="139968"/>
              </a:lnSpc>
              <a:spcBef>
                <a:spcPts val="0"/>
              </a:spcBef>
              <a:spcAft>
                <a:spcPts val="0"/>
              </a:spcAft>
              <a:buClr>
                <a:srgbClr val="FFFFFF"/>
              </a:buClr>
              <a:buSzPts val="3150"/>
              <a:buFont typeface="Open Sans"/>
              <a:buAutoNum type="arabicPeriod"/>
            </a:pPr>
            <a:r>
              <a:rPr b="0" i="0" lang="en-US" sz="3150" u="none" cap="none" strike="noStrike">
                <a:solidFill>
                  <a:srgbClr val="FFFFFF"/>
                </a:solidFill>
                <a:latin typeface="Open Sans"/>
                <a:ea typeface="Open Sans"/>
                <a:cs typeface="Open Sans"/>
                <a:sym typeface="Open Sans"/>
              </a:rPr>
              <a:t>Restore pollinator habiat</a:t>
            </a:r>
            <a:endParaRPr/>
          </a:p>
          <a:p>
            <a:pPr indent="-340042" lvl="1" marL="680085" marR="0" rtl="0" algn="l">
              <a:lnSpc>
                <a:spcPct val="139968"/>
              </a:lnSpc>
              <a:spcBef>
                <a:spcPts val="0"/>
              </a:spcBef>
              <a:spcAft>
                <a:spcPts val="0"/>
              </a:spcAft>
              <a:buClr>
                <a:srgbClr val="FFFFFF"/>
              </a:buClr>
              <a:buSzPts val="3150"/>
              <a:buFont typeface="Open Sans"/>
              <a:buAutoNum type="arabicPeriod"/>
            </a:pPr>
            <a:r>
              <a:rPr b="0" i="0" lang="en-US" sz="3150" u="none" cap="none" strike="noStrike">
                <a:solidFill>
                  <a:srgbClr val="FFFFFF"/>
                </a:solidFill>
                <a:latin typeface="Open Sans"/>
                <a:ea typeface="Open Sans"/>
                <a:cs typeface="Open Sans"/>
                <a:sym typeface="Open Sans"/>
              </a:rPr>
              <a:t>Educate people about the importance of pollinators</a:t>
            </a:r>
            <a:endParaRPr/>
          </a:p>
          <a:p>
            <a:pPr indent="0" lvl="0" marL="0" marR="0" rtl="0" algn="l">
              <a:lnSpc>
                <a:spcPct val="139968"/>
              </a:lnSpc>
              <a:spcBef>
                <a:spcPts val="0"/>
              </a:spcBef>
              <a:spcAft>
                <a:spcPts val="0"/>
              </a:spcAft>
              <a:buNone/>
            </a:pPr>
            <a:r>
              <a:t/>
            </a:r>
            <a:endParaRPr sz="3150">
              <a:solidFill>
                <a:srgbClr val="FFFFFF"/>
              </a:solidFill>
              <a:latin typeface="Open Sans"/>
              <a:ea typeface="Open Sans"/>
              <a:cs typeface="Open Sans"/>
              <a:sym typeface="Open Sans"/>
            </a:endParaRPr>
          </a:p>
        </p:txBody>
      </p:sp>
      <p:sp>
        <p:nvSpPr>
          <p:cNvPr id="220" name="Google Shape;220;p10"/>
          <p:cNvSpPr txBox="1"/>
          <p:nvPr/>
        </p:nvSpPr>
        <p:spPr>
          <a:xfrm>
            <a:off x="10213300" y="4245400"/>
            <a:ext cx="7947600" cy="5892300"/>
          </a:xfrm>
          <a:prstGeom prst="rect">
            <a:avLst/>
          </a:prstGeom>
          <a:noFill/>
          <a:ln>
            <a:noFill/>
          </a:ln>
        </p:spPr>
        <p:txBody>
          <a:bodyPr anchorCtr="0" anchor="t" bIns="0" lIns="0" spcFirstLastPara="1" rIns="0" wrap="square" tIns="0">
            <a:spAutoFit/>
          </a:bodyPr>
          <a:lstStyle/>
          <a:p>
            <a:pPr indent="0" lvl="0" marL="457200" marR="0" rtl="0" algn="l">
              <a:lnSpc>
                <a:spcPct val="140000"/>
              </a:lnSpc>
              <a:spcBef>
                <a:spcPts val="0"/>
              </a:spcBef>
              <a:spcAft>
                <a:spcPts val="0"/>
              </a:spcAft>
              <a:buNone/>
            </a:pPr>
            <a:r>
              <a:rPr lang="en-US" sz="2800">
                <a:solidFill>
                  <a:srgbClr val="FFFFFF"/>
                </a:solidFill>
                <a:latin typeface="Open Sans"/>
                <a:ea typeface="Open Sans"/>
                <a:cs typeface="Open Sans"/>
                <a:sym typeface="Open Sans"/>
              </a:rPr>
              <a:t>3. </a:t>
            </a:r>
            <a:r>
              <a:rPr b="0" i="0" lang="en-US" sz="2800" u="none" cap="none" strike="noStrike">
                <a:solidFill>
                  <a:srgbClr val="FFFFFF"/>
                </a:solidFill>
                <a:latin typeface="Open Sans"/>
                <a:ea typeface="Open Sans"/>
                <a:cs typeface="Open Sans"/>
                <a:sym typeface="Open Sans"/>
              </a:rPr>
              <a:t>Create a community pollinator garden</a:t>
            </a:r>
            <a:endParaRPr sz="1200"/>
          </a:p>
          <a:p>
            <a:pPr indent="0" lvl="0" marL="457200" marR="0" rtl="0" algn="l">
              <a:lnSpc>
                <a:spcPct val="140000"/>
              </a:lnSpc>
              <a:spcBef>
                <a:spcPts val="0"/>
              </a:spcBef>
              <a:spcAft>
                <a:spcPts val="0"/>
              </a:spcAft>
              <a:buNone/>
            </a:pPr>
            <a:r>
              <a:rPr lang="en-US" sz="2800">
                <a:solidFill>
                  <a:srgbClr val="FFFFFF"/>
                </a:solidFill>
                <a:latin typeface="Open Sans"/>
                <a:ea typeface="Open Sans"/>
                <a:cs typeface="Open Sans"/>
                <a:sym typeface="Open Sans"/>
              </a:rPr>
              <a:t>4. </a:t>
            </a:r>
            <a:r>
              <a:rPr b="0" i="0" lang="en-US" sz="2800" u="none" cap="none" strike="noStrike">
                <a:solidFill>
                  <a:srgbClr val="FFFFFF"/>
                </a:solidFill>
                <a:latin typeface="Open Sans"/>
                <a:ea typeface="Open Sans"/>
                <a:cs typeface="Open Sans"/>
                <a:sym typeface="Open Sans"/>
              </a:rPr>
              <a:t>Encourage members to plant pollinator-friendly plants and trees</a:t>
            </a:r>
            <a:endParaRPr sz="1200"/>
          </a:p>
          <a:p>
            <a:pPr indent="0" lvl="0" marL="457200" marR="0" rtl="0" algn="l">
              <a:lnSpc>
                <a:spcPct val="140000"/>
              </a:lnSpc>
              <a:spcBef>
                <a:spcPts val="0"/>
              </a:spcBef>
              <a:spcAft>
                <a:spcPts val="0"/>
              </a:spcAft>
              <a:buNone/>
            </a:pPr>
            <a:r>
              <a:rPr b="0" i="0" lang="en-US" sz="2800" u="none" cap="none" strike="noStrike">
                <a:solidFill>
                  <a:srgbClr val="FFFFFF"/>
                </a:solidFill>
                <a:latin typeface="Open Sans"/>
                <a:ea typeface="Open Sans"/>
                <a:cs typeface="Open Sans"/>
                <a:sym typeface="Open Sans"/>
              </a:rPr>
              <a:t>Create or participate in an education program, workshop, or event.</a:t>
            </a:r>
            <a:endParaRPr sz="1200"/>
          </a:p>
          <a:p>
            <a:pPr indent="0" lvl="0" marL="457200" marR="0" rtl="0" algn="l">
              <a:lnSpc>
                <a:spcPct val="140000"/>
              </a:lnSpc>
              <a:spcBef>
                <a:spcPts val="0"/>
              </a:spcBef>
              <a:spcAft>
                <a:spcPts val="0"/>
              </a:spcAft>
              <a:buNone/>
            </a:pPr>
            <a:r>
              <a:rPr lang="en-US" sz="2800">
                <a:solidFill>
                  <a:srgbClr val="FFFFFF"/>
                </a:solidFill>
                <a:latin typeface="Open Sans"/>
                <a:ea typeface="Open Sans"/>
                <a:cs typeface="Open Sans"/>
                <a:sym typeface="Open Sans"/>
              </a:rPr>
              <a:t>5. </a:t>
            </a:r>
            <a:r>
              <a:rPr b="0" i="0" lang="en-US" sz="2800" u="none" cap="none" strike="noStrike">
                <a:solidFill>
                  <a:srgbClr val="FFFFFF"/>
                </a:solidFill>
                <a:latin typeface="Open Sans"/>
                <a:ea typeface="Open Sans"/>
                <a:cs typeface="Open Sans"/>
                <a:sym typeface="Open Sans"/>
              </a:rPr>
              <a:t>Learn about the issue and share  </a:t>
            </a:r>
            <a:endParaRPr sz="1200"/>
          </a:p>
          <a:p>
            <a:pPr indent="0" lvl="0" marL="457200" marR="0" rtl="0" algn="l">
              <a:lnSpc>
                <a:spcPct val="140000"/>
              </a:lnSpc>
              <a:spcBef>
                <a:spcPts val="0"/>
              </a:spcBef>
              <a:spcAft>
                <a:spcPts val="0"/>
              </a:spcAft>
              <a:buNone/>
            </a:pPr>
            <a:r>
              <a:rPr b="0" i="0" lang="en-US" sz="2800" u="none" cap="none" strike="noStrike">
                <a:solidFill>
                  <a:srgbClr val="FFFFFF"/>
                </a:solidFill>
                <a:latin typeface="Open Sans"/>
                <a:ea typeface="Open Sans"/>
                <a:cs typeface="Open Sans"/>
                <a:sym typeface="Open Sans"/>
              </a:rPr>
              <a:t>Have someone speak at your club about the issue.</a:t>
            </a:r>
            <a:endParaRPr sz="1200"/>
          </a:p>
          <a:p>
            <a:pPr indent="0" lvl="0" marL="457200" marR="0" rtl="0" algn="l">
              <a:lnSpc>
                <a:spcPct val="140000"/>
              </a:lnSpc>
              <a:spcBef>
                <a:spcPts val="0"/>
              </a:spcBef>
              <a:spcAft>
                <a:spcPts val="0"/>
              </a:spcAft>
              <a:buNone/>
            </a:pPr>
            <a:r>
              <a:rPr lang="en-US" sz="2800">
                <a:solidFill>
                  <a:srgbClr val="FFFFFF"/>
                </a:solidFill>
                <a:latin typeface="Open Sans"/>
                <a:ea typeface="Open Sans"/>
                <a:cs typeface="Open Sans"/>
                <a:sym typeface="Open Sans"/>
              </a:rPr>
              <a:t>6. </a:t>
            </a:r>
            <a:r>
              <a:rPr b="0" i="0" lang="en-US" sz="2800" u="none" cap="none" strike="noStrike">
                <a:solidFill>
                  <a:srgbClr val="FFFFFF"/>
                </a:solidFill>
                <a:latin typeface="Open Sans"/>
                <a:ea typeface="Open Sans"/>
                <a:cs typeface="Open Sans"/>
                <a:sym typeface="Open Sans"/>
              </a:rPr>
              <a:t>Raise funds to support habitat restoration.</a:t>
            </a:r>
            <a:endParaRPr sz="1200"/>
          </a:p>
          <a:p>
            <a:pPr indent="0" lvl="0" marL="0" marR="0" rtl="0" algn="l">
              <a:lnSpc>
                <a:spcPct val="140000"/>
              </a:lnSpc>
              <a:spcBef>
                <a:spcPts val="0"/>
              </a:spcBef>
              <a:spcAft>
                <a:spcPts val="0"/>
              </a:spcAft>
              <a:buNone/>
            </a:pPr>
            <a:r>
              <a:t/>
            </a:r>
            <a:endParaRPr sz="3000">
              <a:solidFill>
                <a:srgbClr val="FFFFFF"/>
              </a:solidFill>
              <a:latin typeface="Open Sans"/>
              <a:ea typeface="Open Sans"/>
              <a:cs typeface="Open Sans"/>
              <a:sym typeface="Open Sans"/>
            </a:endParaRPr>
          </a:p>
        </p:txBody>
      </p:sp>
      <p:sp>
        <p:nvSpPr>
          <p:cNvPr id="221" name="Google Shape;221;p10"/>
          <p:cNvSpPr txBox="1"/>
          <p:nvPr/>
        </p:nvSpPr>
        <p:spPr>
          <a:xfrm>
            <a:off x="16253479" y="733426"/>
            <a:ext cx="10119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FFFFFF"/>
                </a:solidFill>
                <a:latin typeface="Open Sans"/>
                <a:ea typeface="Open Sans"/>
                <a:cs typeface="Open Sans"/>
                <a:sym typeface="Open Sans"/>
              </a:rPr>
              <a:t>Ideas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5" name="Shape 225"/>
        <p:cNvGrpSpPr/>
        <p:nvPr/>
      </p:nvGrpSpPr>
      <p:grpSpPr>
        <a:xfrm>
          <a:off x="0" y="0"/>
          <a:ext cx="0" cy="0"/>
          <a:chOff x="0" y="0"/>
          <a:chExt cx="0" cy="0"/>
        </a:xfrm>
      </p:grpSpPr>
      <p:sp>
        <p:nvSpPr>
          <p:cNvPr id="226" name="Google Shape;226;p11"/>
          <p:cNvSpPr/>
          <p:nvPr/>
        </p:nvSpPr>
        <p:spPr>
          <a:xfrm>
            <a:off x="546031" y="1741380"/>
            <a:ext cx="11045509" cy="7363672"/>
          </a:xfrm>
          <a:custGeom>
            <a:rect b="b" l="l" r="r" t="t"/>
            <a:pathLst>
              <a:path extrusionOk="0" h="7363672" w="11045509">
                <a:moveTo>
                  <a:pt x="0" y="0"/>
                </a:moveTo>
                <a:lnTo>
                  <a:pt x="11045509" y="0"/>
                </a:lnTo>
                <a:lnTo>
                  <a:pt x="11045509" y="7363673"/>
                </a:lnTo>
                <a:lnTo>
                  <a:pt x="0" y="736367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1"/>
          <p:cNvSpPr txBox="1"/>
          <p:nvPr/>
        </p:nvSpPr>
        <p:spPr>
          <a:xfrm>
            <a:off x="5695374" y="538083"/>
            <a:ext cx="6897251"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FFFFFF"/>
                </a:solidFill>
                <a:latin typeface="Open Sans"/>
                <a:ea typeface="Open Sans"/>
                <a:cs typeface="Open Sans"/>
                <a:sym typeface="Open Sans"/>
              </a:rPr>
              <a:t>WHAT CAN WE DO?</a:t>
            </a:r>
            <a:endParaRPr/>
          </a:p>
        </p:txBody>
      </p:sp>
      <p:sp>
        <p:nvSpPr>
          <p:cNvPr id="228" name="Google Shape;228;p11"/>
          <p:cNvSpPr txBox="1"/>
          <p:nvPr/>
        </p:nvSpPr>
        <p:spPr>
          <a:xfrm>
            <a:off x="12455807" y="1741365"/>
            <a:ext cx="5029800" cy="8219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solidFill>
                  <a:srgbClr val="FFFFFF"/>
                </a:solidFill>
                <a:latin typeface="Open Sans"/>
                <a:ea typeface="Open Sans"/>
                <a:cs typeface="Open Sans"/>
                <a:sym typeface="Open Sans"/>
              </a:rPr>
              <a:t>Common milkweed is Nature's mega food market for insects. Over 450 insects are known to feed on some portion of the plant. Numerous insects are attracted to the nectar-laden flowers and it is not at all uncommon to see flies, beetles, ants, bees, wasps, and butterflies on the flowers at the same time.</a:t>
            </a:r>
            <a:endParaRPr/>
          </a:p>
        </p:txBody>
      </p:sp>
      <p:sp>
        <p:nvSpPr>
          <p:cNvPr id="229" name="Google Shape;229;p11"/>
          <p:cNvSpPr txBox="1"/>
          <p:nvPr/>
        </p:nvSpPr>
        <p:spPr>
          <a:xfrm>
            <a:off x="12455794" y="1094550"/>
            <a:ext cx="55902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FFFFFF"/>
                </a:solidFill>
                <a:latin typeface="Open Sans"/>
                <a:ea typeface="Open Sans"/>
                <a:cs typeface="Open Sans"/>
                <a:sym typeface="Open Sans"/>
              </a:rPr>
              <a:t>Grow Milkweed</a:t>
            </a:r>
            <a:endParaRPr/>
          </a:p>
        </p:txBody>
      </p:sp>
      <p:sp>
        <p:nvSpPr>
          <p:cNvPr id="230" name="Google Shape;230;p11"/>
          <p:cNvSpPr txBox="1"/>
          <p:nvPr/>
        </p:nvSpPr>
        <p:spPr>
          <a:xfrm>
            <a:off x="1028700" y="9229725"/>
            <a:ext cx="9897337" cy="69342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lang="en-US" sz="2100">
                <a:solidFill>
                  <a:srgbClr val="FFFFFF"/>
                </a:solidFill>
                <a:latin typeface="Open Sans"/>
                <a:ea typeface="Open Sans"/>
                <a:cs typeface="Open Sans"/>
                <a:sym typeface="Open Sans"/>
              </a:rPr>
              <a:t>COMMON MILKWEED: photographed in a Pollinator’s Garden provided by the Rotary Club of Cortland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4" name="Shape 234"/>
        <p:cNvGrpSpPr/>
        <p:nvPr/>
      </p:nvGrpSpPr>
      <p:grpSpPr>
        <a:xfrm>
          <a:off x="0" y="0"/>
          <a:ext cx="0" cy="0"/>
          <a:chOff x="0" y="0"/>
          <a:chExt cx="0" cy="0"/>
        </a:xfrm>
      </p:grpSpPr>
      <p:sp>
        <p:nvSpPr>
          <p:cNvPr id="235" name="Google Shape;235;p12"/>
          <p:cNvSpPr/>
          <p:nvPr/>
        </p:nvSpPr>
        <p:spPr>
          <a:xfrm>
            <a:off x="716356" y="1767655"/>
            <a:ext cx="11045509" cy="7359070"/>
          </a:xfrm>
          <a:custGeom>
            <a:rect b="b" l="l" r="r" t="t"/>
            <a:pathLst>
              <a:path extrusionOk="0" h="7359070" w="11045509">
                <a:moveTo>
                  <a:pt x="0" y="0"/>
                </a:moveTo>
                <a:lnTo>
                  <a:pt x="11045509" y="0"/>
                </a:lnTo>
                <a:lnTo>
                  <a:pt x="11045509" y="7359070"/>
                </a:lnTo>
                <a:lnTo>
                  <a:pt x="0" y="735907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2"/>
          <p:cNvSpPr txBox="1"/>
          <p:nvPr/>
        </p:nvSpPr>
        <p:spPr>
          <a:xfrm>
            <a:off x="6239111" y="641128"/>
            <a:ext cx="6897251"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FFFFFF"/>
                </a:solidFill>
                <a:latin typeface="Open Sans"/>
                <a:ea typeface="Open Sans"/>
                <a:cs typeface="Open Sans"/>
                <a:sym typeface="Open Sans"/>
              </a:rPr>
              <a:t>WHAT CAN WE DO?</a:t>
            </a:r>
            <a:endParaRPr/>
          </a:p>
        </p:txBody>
      </p:sp>
      <p:sp>
        <p:nvSpPr>
          <p:cNvPr id="237" name="Google Shape;237;p12"/>
          <p:cNvSpPr txBox="1"/>
          <p:nvPr/>
        </p:nvSpPr>
        <p:spPr>
          <a:xfrm>
            <a:off x="12576748" y="1546150"/>
            <a:ext cx="45027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FFFFFF"/>
                </a:solidFill>
                <a:latin typeface="Open Sans"/>
                <a:ea typeface="Open Sans"/>
                <a:cs typeface="Open Sans"/>
                <a:sym typeface="Open Sans"/>
              </a:rPr>
              <a:t>Grow Awareness</a:t>
            </a:r>
            <a:endParaRPr/>
          </a:p>
        </p:txBody>
      </p:sp>
      <p:sp>
        <p:nvSpPr>
          <p:cNvPr id="238" name="Google Shape;238;p12"/>
          <p:cNvSpPr txBox="1"/>
          <p:nvPr/>
        </p:nvSpPr>
        <p:spPr>
          <a:xfrm>
            <a:off x="12112583" y="2256313"/>
            <a:ext cx="5430900" cy="7573200"/>
          </a:xfrm>
          <a:prstGeom prst="rect">
            <a:avLst/>
          </a:prstGeom>
          <a:noFill/>
          <a:ln>
            <a:noFill/>
          </a:ln>
        </p:spPr>
        <p:txBody>
          <a:bodyPr anchorCtr="0" anchor="t" bIns="0" lIns="0" spcFirstLastPara="1" rIns="0" wrap="square" tIns="0">
            <a:spAutoFit/>
          </a:bodyPr>
          <a:lstStyle/>
          <a:p>
            <a:pPr indent="-323850" lvl="1" marL="647700" marR="0" rtl="0" algn="l">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Open Sans"/>
                <a:ea typeface="Open Sans"/>
                <a:cs typeface="Open Sans"/>
                <a:sym typeface="Open Sans"/>
              </a:rPr>
              <a:t>Share information and highlight club efforts on social media and with local media.</a:t>
            </a:r>
            <a:endParaRPr/>
          </a:p>
          <a:p>
            <a:pPr indent="-323850" lvl="1" marL="647700" marR="0" rtl="0" algn="l">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Open Sans"/>
                <a:ea typeface="Open Sans"/>
                <a:cs typeface="Open Sans"/>
                <a:sym typeface="Open Sans"/>
              </a:rPr>
              <a:t>Purchase an Operation Pollination t-shirt.</a:t>
            </a:r>
            <a:endParaRPr/>
          </a:p>
          <a:p>
            <a:pPr indent="-323850" lvl="1" marL="647700" marR="0" rtl="0" algn="l">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Open Sans"/>
                <a:ea typeface="Open Sans"/>
                <a:cs typeface="Open Sans"/>
                <a:sym typeface="Open Sans"/>
              </a:rPr>
              <a:t>Share on website and in newsletter</a:t>
            </a:r>
            <a:endParaRPr/>
          </a:p>
          <a:p>
            <a:pPr indent="-323850" lvl="1" marL="647700" marR="0" rtl="0" algn="l">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Open Sans"/>
                <a:ea typeface="Open Sans"/>
                <a:cs typeface="Open Sans"/>
                <a:sym typeface="Open Sans"/>
              </a:rPr>
              <a:t>Host an event including highlighting Operation Pollination</a:t>
            </a:r>
            <a:endParaRPr/>
          </a:p>
          <a:p>
            <a:pPr indent="-323850" lvl="1" marL="647700" marR="0" rtl="0" algn="l">
              <a:lnSpc>
                <a:spcPct val="140000"/>
              </a:lnSpc>
              <a:spcBef>
                <a:spcPts val="0"/>
              </a:spcBef>
              <a:spcAft>
                <a:spcPts val="0"/>
              </a:spcAft>
              <a:buClr>
                <a:srgbClr val="FFFFFF"/>
              </a:buClr>
              <a:buSzPts val="3000"/>
              <a:buFont typeface="Arial"/>
              <a:buChar char="•"/>
            </a:pPr>
            <a:r>
              <a:rPr b="0" i="0" lang="en-US" sz="3000" u="none" cap="none" strike="noStrike">
                <a:solidFill>
                  <a:srgbClr val="FFFFFF"/>
                </a:solidFill>
                <a:latin typeface="Open Sans"/>
                <a:ea typeface="Open Sans"/>
                <a:cs typeface="Open Sans"/>
                <a:sym typeface="Open Sans"/>
              </a:rPr>
              <a:t>Take lots of pictures!</a:t>
            </a:r>
            <a:endParaRPr/>
          </a:p>
        </p:txBody>
      </p:sp>
      <p:sp>
        <p:nvSpPr>
          <p:cNvPr id="239" name="Google Shape;239;p12"/>
          <p:cNvSpPr txBox="1"/>
          <p:nvPr/>
        </p:nvSpPr>
        <p:spPr>
          <a:xfrm>
            <a:off x="1391658" y="9319643"/>
            <a:ext cx="9897337" cy="69342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lang="en-US" sz="2100">
                <a:solidFill>
                  <a:srgbClr val="FFFFFF"/>
                </a:solidFill>
                <a:latin typeface="Open Sans"/>
                <a:ea typeface="Open Sans"/>
                <a:cs typeface="Open Sans"/>
                <a:sym typeface="Open Sans"/>
              </a:rPr>
              <a:t>HUMMINGBIRD - photographed in a Pollinator’s Garden provided by the Rotary Club of Cortland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3" name="Shape 243"/>
        <p:cNvGrpSpPr/>
        <p:nvPr/>
      </p:nvGrpSpPr>
      <p:grpSpPr>
        <a:xfrm>
          <a:off x="0" y="0"/>
          <a:ext cx="0" cy="0"/>
          <a:chOff x="0" y="0"/>
          <a:chExt cx="0" cy="0"/>
        </a:xfrm>
      </p:grpSpPr>
      <p:sp>
        <p:nvSpPr>
          <p:cNvPr id="244" name="Google Shape;244;p13"/>
          <p:cNvSpPr/>
          <p:nvPr/>
        </p:nvSpPr>
        <p:spPr>
          <a:xfrm>
            <a:off x="716356" y="2158408"/>
            <a:ext cx="11045509" cy="7359070"/>
          </a:xfrm>
          <a:custGeom>
            <a:rect b="b" l="l" r="r" t="t"/>
            <a:pathLst>
              <a:path extrusionOk="0" h="7359070" w="11045509">
                <a:moveTo>
                  <a:pt x="0" y="0"/>
                </a:moveTo>
                <a:lnTo>
                  <a:pt x="11045509" y="0"/>
                </a:lnTo>
                <a:lnTo>
                  <a:pt x="11045509" y="7359070"/>
                </a:lnTo>
                <a:lnTo>
                  <a:pt x="0" y="7359070"/>
                </a:lnTo>
                <a:lnTo>
                  <a:pt x="0" y="0"/>
                </a:lnTo>
                <a:close/>
              </a:path>
            </a:pathLst>
          </a:custGeom>
          <a:blipFill rotWithShape="1">
            <a:blip r:embed="rId3">
              <a:alphaModFix/>
            </a:blip>
            <a:stretch>
              <a:fillRect b="-75" l="0" r="0" t="-7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3"/>
          <p:cNvSpPr txBox="1"/>
          <p:nvPr/>
        </p:nvSpPr>
        <p:spPr>
          <a:xfrm>
            <a:off x="6239111" y="641128"/>
            <a:ext cx="6897251"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FFFFFF"/>
                </a:solidFill>
                <a:latin typeface="Open Sans"/>
                <a:ea typeface="Open Sans"/>
                <a:cs typeface="Open Sans"/>
                <a:sym typeface="Open Sans"/>
              </a:rPr>
              <a:t>WHAT CAN WE DO?</a:t>
            </a:r>
            <a:endParaRPr/>
          </a:p>
        </p:txBody>
      </p:sp>
      <p:sp>
        <p:nvSpPr>
          <p:cNvPr id="246" name="Google Shape;246;p13"/>
          <p:cNvSpPr txBox="1"/>
          <p:nvPr/>
        </p:nvSpPr>
        <p:spPr>
          <a:xfrm>
            <a:off x="12194487" y="2470218"/>
            <a:ext cx="4220021"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FFFFFF"/>
                </a:solidFill>
                <a:latin typeface="Open Sans"/>
                <a:ea typeface="Open Sans"/>
                <a:cs typeface="Open Sans"/>
                <a:sym typeface="Open Sans"/>
              </a:rPr>
              <a:t>Spend  Time in Nature</a:t>
            </a:r>
            <a:endParaRPr/>
          </a:p>
        </p:txBody>
      </p:sp>
      <p:sp>
        <p:nvSpPr>
          <p:cNvPr id="247" name="Google Shape;247;p13"/>
          <p:cNvSpPr txBox="1"/>
          <p:nvPr/>
        </p:nvSpPr>
        <p:spPr>
          <a:xfrm>
            <a:off x="12194487" y="3705853"/>
            <a:ext cx="5166226" cy="21145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solidFill>
                  <a:srgbClr val="FFFFFF"/>
                </a:solidFill>
                <a:latin typeface="Open Sans"/>
                <a:ea typeface="Open Sans"/>
                <a:cs typeface="Open Sans"/>
                <a:sym typeface="Open Sans"/>
              </a:rPr>
              <a:t>The more you connect to nature, the more you will appreciate it, value it, and want to protect it.</a:t>
            </a:r>
            <a:endParaRPr/>
          </a:p>
        </p:txBody>
      </p:sp>
      <p:sp>
        <p:nvSpPr>
          <p:cNvPr id="248" name="Google Shape;248;p13"/>
          <p:cNvSpPr txBox="1"/>
          <p:nvPr/>
        </p:nvSpPr>
        <p:spPr>
          <a:xfrm>
            <a:off x="12194487" y="6541688"/>
            <a:ext cx="5166226" cy="108204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lang="en-US" sz="3150">
                <a:solidFill>
                  <a:srgbClr val="FFFFFF"/>
                </a:solidFill>
                <a:latin typeface="Abril Fatface"/>
                <a:ea typeface="Abril Fatface"/>
                <a:cs typeface="Abril Fatface"/>
                <a:sym typeface="Abril Fatface"/>
              </a:rPr>
              <a:t>When we protect nature, </a:t>
            </a:r>
            <a:r>
              <a:rPr lang="en-US" sz="3150" u="sng">
                <a:solidFill>
                  <a:srgbClr val="FFFFFF"/>
                </a:solidFill>
                <a:latin typeface="Abril Fatface"/>
                <a:ea typeface="Abril Fatface"/>
                <a:cs typeface="Abril Fatface"/>
                <a:sym typeface="Abril Fatface"/>
                <a:hlinkClick r:id="rId4">
                  <a:extLst>
                    <a:ext uri="{A12FA001-AC4F-418D-AE19-62706E023703}">
                      <ahyp:hlinkClr val="tx"/>
                    </a:ext>
                  </a:extLst>
                </a:hlinkClick>
              </a:rPr>
              <a:t>we protect ourselves</a:t>
            </a:r>
            <a:r>
              <a:rPr lang="en-US" sz="3150">
                <a:solidFill>
                  <a:srgbClr val="FFFFFF"/>
                </a:solidFill>
                <a:latin typeface="Abril Fatface"/>
                <a:ea typeface="Abril Fatface"/>
                <a:cs typeface="Abril Fatface"/>
                <a:sym typeface="Abril Fatface"/>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p:nvPr/>
        </p:nvSpPr>
        <p:spPr>
          <a:xfrm>
            <a:off x="672330" y="1657170"/>
            <a:ext cx="5214538" cy="7710963"/>
          </a:xfrm>
          <a:custGeom>
            <a:rect b="b" l="l" r="r" t="t"/>
            <a:pathLst>
              <a:path extrusionOk="0" h="7710963" w="5214538">
                <a:moveTo>
                  <a:pt x="0" y="0"/>
                </a:moveTo>
                <a:lnTo>
                  <a:pt x="5214539" y="0"/>
                </a:lnTo>
                <a:lnTo>
                  <a:pt x="5214539" y="7710962"/>
                </a:lnTo>
                <a:lnTo>
                  <a:pt x="0" y="77109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4">
            <a:hlinkClick r:id="rId4"/>
          </p:cNvPr>
          <p:cNvSpPr/>
          <p:nvPr/>
        </p:nvSpPr>
        <p:spPr>
          <a:xfrm>
            <a:off x="13297795" y="7611419"/>
            <a:ext cx="4397760" cy="985883"/>
          </a:xfrm>
          <a:custGeom>
            <a:rect b="b" l="l" r="r" t="t"/>
            <a:pathLst>
              <a:path extrusionOk="0" h="985883" w="4397760">
                <a:moveTo>
                  <a:pt x="0" y="0"/>
                </a:moveTo>
                <a:lnTo>
                  <a:pt x="4397759" y="0"/>
                </a:lnTo>
                <a:lnTo>
                  <a:pt x="4397759" y="985883"/>
                </a:lnTo>
                <a:lnTo>
                  <a:pt x="0" y="985883"/>
                </a:lnTo>
                <a:lnTo>
                  <a:pt x="0" y="0"/>
                </a:lnTo>
                <a:close/>
              </a:path>
            </a:pathLst>
          </a:custGeom>
          <a:blipFill rotWithShape="1">
            <a:blip r:embed="rId5">
              <a:alphaModFix/>
            </a:blip>
            <a:stretch>
              <a:fillRect b="-2225" l="0" r="0" t="-222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14"/>
          <p:cNvSpPr txBox="1"/>
          <p:nvPr/>
        </p:nvSpPr>
        <p:spPr>
          <a:xfrm>
            <a:off x="2604580" y="538083"/>
            <a:ext cx="13480799"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020301"/>
                </a:solidFill>
                <a:latin typeface="Open Sans"/>
                <a:ea typeface="Open Sans"/>
                <a:cs typeface="Open Sans"/>
                <a:sym typeface="Open Sans"/>
              </a:rPr>
              <a:t>NATURE’S BEST HOPE - A MUST READ</a:t>
            </a:r>
            <a:endParaRPr/>
          </a:p>
        </p:txBody>
      </p:sp>
      <p:sp>
        <p:nvSpPr>
          <p:cNvPr id="256" name="Google Shape;256;p14"/>
          <p:cNvSpPr txBox="1"/>
          <p:nvPr/>
        </p:nvSpPr>
        <p:spPr>
          <a:xfrm>
            <a:off x="6572500" y="2004279"/>
            <a:ext cx="11285993" cy="3714750"/>
          </a:xfrm>
          <a:prstGeom prst="rect">
            <a:avLst/>
          </a:prstGeom>
          <a:noFill/>
          <a:ln>
            <a:noFill/>
          </a:ln>
        </p:spPr>
        <p:txBody>
          <a:bodyPr anchorCtr="0" anchor="t" bIns="0" lIns="0" spcFirstLastPara="1" rIns="0" wrap="square" tIns="0">
            <a:spAutoFit/>
          </a:bodyPr>
          <a:lstStyle/>
          <a:p>
            <a:pPr indent="-323850" lvl="1" marL="647700" marR="0" rtl="0" algn="l">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Wildlife populations are in decline because the native plants they depend on are fast disappearing. The solution? Plant more natives. A grassroots approach to conservation.</a:t>
            </a:r>
            <a:endParaRPr/>
          </a:p>
          <a:p>
            <a:pPr indent="-323850" lvl="1" marL="647700" marR="0" rtl="0" algn="l">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Homeowners everywhere can turn their yards into conservation corridors that provide wildlife habitats.</a:t>
            </a:r>
            <a:endParaRPr/>
          </a:p>
          <a:p>
            <a:pPr indent="-323850" lvl="1" marL="647700" marR="0" rtl="0" algn="l">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This approach relies on the initiatives of private individuals and is immune from the whims of government policy.</a:t>
            </a:r>
            <a:endParaRPr/>
          </a:p>
        </p:txBody>
      </p:sp>
      <p:sp>
        <p:nvSpPr>
          <p:cNvPr id="257" name="Google Shape;257;p14"/>
          <p:cNvSpPr txBox="1"/>
          <p:nvPr/>
        </p:nvSpPr>
        <p:spPr>
          <a:xfrm>
            <a:off x="6572500" y="6476047"/>
            <a:ext cx="6414230" cy="26479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020301"/>
                </a:solidFill>
                <a:latin typeface="Open Sans"/>
                <a:ea typeface="Open Sans"/>
                <a:cs typeface="Open Sans"/>
                <a:sym typeface="Open Sans"/>
              </a:rPr>
              <a:t>I”n the end we will conserve only what we love; we will love only what we understand; and we will understand only what we have been taught”.  DOUG TALLAMY</a:t>
            </a:r>
            <a:endParaRPr/>
          </a:p>
        </p:txBody>
      </p:sp>
      <p:sp>
        <p:nvSpPr>
          <p:cNvPr id="258" name="Google Shape;258;p14"/>
          <p:cNvSpPr txBox="1"/>
          <p:nvPr/>
        </p:nvSpPr>
        <p:spPr>
          <a:xfrm>
            <a:off x="13297795" y="8826817"/>
            <a:ext cx="4397760" cy="2971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020301"/>
                </a:solidFill>
                <a:latin typeface="Open Sans"/>
                <a:ea typeface="Open Sans"/>
                <a:cs typeface="Open Sans"/>
                <a:sym typeface="Open Sans"/>
              </a:rPr>
              <a:t>Visit for more info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nvSpPr>
        <p:spPr>
          <a:xfrm>
            <a:off x="6280551" y="232983"/>
            <a:ext cx="7685400" cy="845100"/>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020301"/>
                </a:solidFill>
                <a:latin typeface="Open Sans"/>
                <a:ea typeface="Open Sans"/>
                <a:cs typeface="Open Sans"/>
                <a:sym typeface="Open Sans"/>
              </a:rPr>
              <a:t>DISTRICT CHALLENGE</a:t>
            </a:r>
            <a:endParaRPr/>
          </a:p>
        </p:txBody>
      </p:sp>
      <p:sp>
        <p:nvSpPr>
          <p:cNvPr id="264" name="Google Shape;264;p15"/>
          <p:cNvSpPr txBox="1"/>
          <p:nvPr/>
        </p:nvSpPr>
        <p:spPr>
          <a:xfrm>
            <a:off x="3018450" y="1078075"/>
            <a:ext cx="14646000" cy="110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F7A816"/>
                </a:solidFill>
                <a:latin typeface="Open Sans"/>
                <a:ea typeface="Open Sans"/>
                <a:cs typeface="Open Sans"/>
                <a:sym typeface="Open Sans"/>
              </a:rPr>
              <a:t>Choose or create action items to support Operation Pollination and protect the future of the planet.</a:t>
            </a:r>
            <a:endParaRPr/>
          </a:p>
        </p:txBody>
      </p:sp>
      <p:sp>
        <p:nvSpPr>
          <p:cNvPr id="265" name="Google Shape;265;p15"/>
          <p:cNvSpPr txBox="1"/>
          <p:nvPr/>
        </p:nvSpPr>
        <p:spPr>
          <a:xfrm>
            <a:off x="2789700" y="2186275"/>
            <a:ext cx="15256200" cy="8219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solidFill>
                  <a:srgbClr val="020301"/>
                </a:solidFill>
                <a:latin typeface="Open Sans"/>
                <a:ea typeface="Open Sans"/>
                <a:cs typeface="Open Sans"/>
                <a:sym typeface="Open Sans"/>
              </a:rPr>
              <a:t>Have fun!  There are many easy ways to win points and the district committee encourages you to get involved in any way you can.  </a:t>
            </a:r>
            <a:endParaRPr/>
          </a:p>
          <a:p>
            <a:pPr indent="0" lvl="0" marL="0" marR="0" rtl="0" algn="l">
              <a:lnSpc>
                <a:spcPct val="140000"/>
              </a:lnSpc>
              <a:spcBef>
                <a:spcPts val="0"/>
              </a:spcBef>
              <a:spcAft>
                <a:spcPts val="0"/>
              </a:spcAft>
              <a:buNone/>
            </a:pPr>
            <a:r>
              <a:t/>
            </a:r>
            <a:endParaRPr sz="3000">
              <a:solidFill>
                <a:srgbClr val="020301"/>
              </a:solidFill>
              <a:latin typeface="Open Sans"/>
              <a:ea typeface="Open Sans"/>
              <a:cs typeface="Open Sans"/>
              <a:sym typeface="Open Sans"/>
            </a:endParaRPr>
          </a:p>
          <a:p>
            <a:pPr indent="0" lvl="0" marL="0" marR="0" rtl="0" algn="l">
              <a:lnSpc>
                <a:spcPct val="140000"/>
              </a:lnSpc>
              <a:spcBef>
                <a:spcPts val="0"/>
              </a:spcBef>
              <a:spcAft>
                <a:spcPts val="0"/>
              </a:spcAft>
              <a:buNone/>
            </a:pPr>
            <a:r>
              <a:rPr lang="en-US" sz="3000">
                <a:solidFill>
                  <a:srgbClr val="020301"/>
                </a:solidFill>
                <a:latin typeface="Open Sans"/>
                <a:ea typeface="Open Sans"/>
                <a:cs typeface="Open Sans"/>
                <a:sym typeface="Open Sans"/>
              </a:rPr>
              <a:t>Collaboration is encouraged!</a:t>
            </a:r>
            <a:endParaRPr/>
          </a:p>
          <a:p>
            <a:pPr indent="0" lvl="0" marL="0" marR="0" rtl="0" algn="l">
              <a:lnSpc>
                <a:spcPct val="140000"/>
              </a:lnSpc>
              <a:spcBef>
                <a:spcPts val="0"/>
              </a:spcBef>
              <a:spcAft>
                <a:spcPts val="0"/>
              </a:spcAft>
              <a:buNone/>
            </a:pPr>
            <a:r>
              <a:t/>
            </a:r>
            <a:endParaRPr sz="3000">
              <a:solidFill>
                <a:srgbClr val="020301"/>
              </a:solidFill>
              <a:latin typeface="Open Sans"/>
              <a:ea typeface="Open Sans"/>
              <a:cs typeface="Open Sans"/>
              <a:sym typeface="Open Sans"/>
            </a:endParaRPr>
          </a:p>
          <a:p>
            <a:pPr indent="0" lvl="0" marL="0" marR="0" rtl="0" algn="l">
              <a:lnSpc>
                <a:spcPct val="140000"/>
              </a:lnSpc>
              <a:spcBef>
                <a:spcPts val="0"/>
              </a:spcBef>
              <a:spcAft>
                <a:spcPts val="0"/>
              </a:spcAft>
              <a:buNone/>
            </a:pPr>
            <a:r>
              <a:rPr lang="en-US" sz="3000">
                <a:solidFill>
                  <a:srgbClr val="020301"/>
                </a:solidFill>
                <a:latin typeface="Open Sans"/>
                <a:ea typeface="Open Sans"/>
                <a:cs typeface="Open Sans"/>
                <a:sym typeface="Open Sans"/>
              </a:rPr>
              <a:t>Every effort will make a difference.  If you don’t see an idea on the suggestion list, contact Christine Cope to ask for the points that will be awarded for your club’s unique project or idea.</a:t>
            </a:r>
            <a:endParaRPr/>
          </a:p>
          <a:p>
            <a:pPr indent="0" lvl="0" marL="0" marR="0" rtl="0" algn="l">
              <a:lnSpc>
                <a:spcPct val="140000"/>
              </a:lnSpc>
              <a:spcBef>
                <a:spcPts val="0"/>
              </a:spcBef>
              <a:spcAft>
                <a:spcPts val="0"/>
              </a:spcAft>
              <a:buNone/>
            </a:pPr>
            <a:r>
              <a:t/>
            </a:r>
            <a:endParaRPr sz="3000">
              <a:solidFill>
                <a:srgbClr val="020301"/>
              </a:solidFill>
              <a:latin typeface="Open Sans"/>
              <a:ea typeface="Open Sans"/>
              <a:cs typeface="Open Sans"/>
              <a:sym typeface="Open Sans"/>
            </a:endParaRPr>
          </a:p>
          <a:p>
            <a:pPr indent="0" lvl="0" marL="0" marR="0" rtl="0" algn="l">
              <a:lnSpc>
                <a:spcPct val="140000"/>
              </a:lnSpc>
              <a:spcBef>
                <a:spcPts val="0"/>
              </a:spcBef>
              <a:spcAft>
                <a:spcPts val="0"/>
              </a:spcAft>
              <a:buNone/>
            </a:pPr>
            <a:r>
              <a:rPr lang="en-US" sz="3000">
                <a:solidFill>
                  <a:srgbClr val="020301"/>
                </a:solidFill>
                <a:latin typeface="Open Sans"/>
                <a:ea typeface="Open Sans"/>
                <a:cs typeface="Open Sans"/>
                <a:sym typeface="Open Sans"/>
              </a:rPr>
              <a:t>The club with the most points will win a $1,000 Paul Harris fellow.  If there is a tie, a drawing will be conducted to determine which club will receive the fellow. This a friendly competition.  Your participation means we all win!</a:t>
            </a:r>
            <a:endParaRPr/>
          </a:p>
          <a:p>
            <a:pPr indent="0" lvl="0" marL="0" marR="0" rtl="0" algn="l">
              <a:lnSpc>
                <a:spcPct val="140000"/>
              </a:lnSpc>
              <a:spcBef>
                <a:spcPts val="0"/>
              </a:spcBef>
              <a:spcAft>
                <a:spcPts val="0"/>
              </a:spcAft>
              <a:buNone/>
            </a:pPr>
            <a:r>
              <a:t/>
            </a:r>
            <a:endParaRPr sz="3000">
              <a:solidFill>
                <a:srgbClr val="020301"/>
              </a:solidFill>
              <a:latin typeface="Open Sans"/>
              <a:ea typeface="Open Sans"/>
              <a:cs typeface="Open Sans"/>
              <a:sym typeface="Open Sans"/>
            </a:endParaRPr>
          </a:p>
        </p:txBody>
      </p:sp>
      <p:grpSp>
        <p:nvGrpSpPr>
          <p:cNvPr id="266" name="Google Shape;266;p15"/>
          <p:cNvGrpSpPr/>
          <p:nvPr/>
        </p:nvGrpSpPr>
        <p:grpSpPr>
          <a:xfrm>
            <a:off x="0" y="-180826"/>
            <a:ext cx="2684781" cy="10467826"/>
            <a:chOff x="0" y="-47625"/>
            <a:chExt cx="707103" cy="2756958"/>
          </a:xfrm>
        </p:grpSpPr>
        <p:sp>
          <p:nvSpPr>
            <p:cNvPr id="267" name="Google Shape;267;p15"/>
            <p:cNvSpPr/>
            <p:nvPr/>
          </p:nvSpPr>
          <p:spPr>
            <a:xfrm>
              <a:off x="0" y="0"/>
              <a:ext cx="707103" cy="2709333"/>
            </a:xfrm>
            <a:custGeom>
              <a:rect b="b" l="l" r="r" t="t"/>
              <a:pathLst>
                <a:path extrusionOk="0" h="2709333" w="707103">
                  <a:moveTo>
                    <a:pt x="0" y="0"/>
                  </a:moveTo>
                  <a:lnTo>
                    <a:pt x="707103" y="0"/>
                  </a:lnTo>
                  <a:lnTo>
                    <a:pt x="707103" y="2709333"/>
                  </a:lnTo>
                  <a:lnTo>
                    <a:pt x="0" y="2709333"/>
                  </a:lnTo>
                  <a:close/>
                </a:path>
              </a:pathLst>
            </a:custGeom>
            <a:solidFill>
              <a:srgbClr val="F7A81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5"/>
            <p:cNvSpPr txBox="1"/>
            <p:nvPr/>
          </p:nvSpPr>
          <p:spPr>
            <a:xfrm>
              <a:off x="0" y="-47625"/>
              <a:ext cx="70710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9" name="Google Shape;269;p15"/>
          <p:cNvSpPr/>
          <p:nvPr/>
        </p:nvSpPr>
        <p:spPr>
          <a:xfrm>
            <a:off x="213551" y="4661726"/>
            <a:ext cx="2224216" cy="2057400"/>
          </a:xfrm>
          <a:custGeom>
            <a:rect b="b" l="l" r="r" t="t"/>
            <a:pathLst>
              <a:path extrusionOk="0" h="2057400" w="2224216">
                <a:moveTo>
                  <a:pt x="0" y="0"/>
                </a:moveTo>
                <a:lnTo>
                  <a:pt x="2224216" y="0"/>
                </a:lnTo>
                <a:lnTo>
                  <a:pt x="2224216" y="2057400"/>
                </a:lnTo>
                <a:lnTo>
                  <a:pt x="0" y="20574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6"/>
          <p:cNvSpPr txBox="1"/>
          <p:nvPr/>
        </p:nvSpPr>
        <p:spPr>
          <a:xfrm>
            <a:off x="5126913" y="538083"/>
            <a:ext cx="8517118"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020301"/>
                </a:solidFill>
                <a:latin typeface="Open Sans"/>
                <a:ea typeface="Open Sans"/>
                <a:cs typeface="Open Sans"/>
                <a:sym typeface="Open Sans"/>
              </a:rPr>
              <a:t>PLANNING FOR POINTS</a:t>
            </a:r>
            <a:endParaRPr/>
          </a:p>
        </p:txBody>
      </p:sp>
      <p:sp>
        <p:nvSpPr>
          <p:cNvPr id="275" name="Google Shape;275;p16"/>
          <p:cNvSpPr txBox="1"/>
          <p:nvPr/>
        </p:nvSpPr>
        <p:spPr>
          <a:xfrm>
            <a:off x="3622087" y="1913506"/>
            <a:ext cx="13820700" cy="6926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lang="en-US" sz="3000">
                <a:solidFill>
                  <a:srgbClr val="020301"/>
                </a:solidFill>
                <a:latin typeface="Open Sans"/>
                <a:ea typeface="Open Sans"/>
                <a:cs typeface="Open Sans"/>
                <a:sym typeface="Open Sans"/>
              </a:rPr>
              <a:t>Use the provided resources to support your club’s efforts:</a:t>
            </a:r>
            <a:endParaRPr/>
          </a:p>
          <a:p>
            <a:pPr indent="-323850" lvl="1" marL="647700" marR="0" rtl="0" algn="just">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Action item and point list</a:t>
            </a:r>
            <a:endParaRPr/>
          </a:p>
          <a:p>
            <a:pPr indent="-323850" lvl="1" marL="647700" marR="0" rtl="0" algn="just">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Tracking scorecard – tracking is self-reported and on the honor system</a:t>
            </a:r>
            <a:endParaRPr/>
          </a:p>
          <a:p>
            <a:pPr indent="-323850" lvl="1" marL="647700" marR="0" rtl="0" algn="just">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Suggested projects sheet</a:t>
            </a:r>
            <a:endParaRPr/>
          </a:p>
          <a:p>
            <a:pPr indent="-323850" lvl="1" marL="647700" marR="0" rtl="0" algn="just">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List of awareness days in 2024.  A new one will be available in 2025.</a:t>
            </a:r>
            <a:endParaRPr/>
          </a:p>
          <a:p>
            <a:pPr indent="-323850" lvl="1" marL="647700" marR="0" rtl="0" algn="just">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Social media posts in Canva</a:t>
            </a:r>
            <a:endParaRPr/>
          </a:p>
          <a:p>
            <a:pPr indent="-323850" lvl="1" marL="647700" marR="0" rtl="0" algn="just">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Planning calendar example with how to plan for your points - in Canva</a:t>
            </a:r>
            <a:endParaRPr/>
          </a:p>
          <a:p>
            <a:pPr indent="-323850" lvl="1" marL="647700" marR="0" rtl="0" algn="just">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Use the Link to this Google Drive folder for additional resources.  </a:t>
            </a:r>
            <a:endParaRPr/>
          </a:p>
          <a:p>
            <a:pPr indent="-323850" lvl="1" marL="647700" marR="0" rtl="0" algn="just">
              <a:lnSpc>
                <a:spcPct val="140000"/>
              </a:lnSpc>
              <a:spcBef>
                <a:spcPts val="0"/>
              </a:spcBef>
              <a:spcAft>
                <a:spcPts val="0"/>
              </a:spcAft>
              <a:buClr>
                <a:srgbClr val="020301"/>
              </a:buClr>
              <a:buSzPts val="3000"/>
              <a:buFont typeface="Arial"/>
              <a:buChar char="•"/>
            </a:pPr>
            <a:r>
              <a:rPr b="0" i="0" lang="en-US" sz="3000" u="none" cap="none" strike="noStrike">
                <a:solidFill>
                  <a:srgbClr val="020301"/>
                </a:solidFill>
                <a:latin typeface="Open Sans"/>
                <a:ea typeface="Open Sans"/>
                <a:cs typeface="Open Sans"/>
                <a:sym typeface="Open Sans"/>
              </a:rPr>
              <a:t>Submit photos to your club-specific Google Drive folder.  Bonus points for photos and videos!</a:t>
            </a:r>
            <a:endParaRPr/>
          </a:p>
          <a:p>
            <a:pPr indent="0" lvl="0" marL="0" marR="0" rtl="0" algn="just">
              <a:lnSpc>
                <a:spcPct val="140000"/>
              </a:lnSpc>
              <a:spcBef>
                <a:spcPts val="0"/>
              </a:spcBef>
              <a:spcAft>
                <a:spcPts val="0"/>
              </a:spcAft>
              <a:buNone/>
            </a:pPr>
            <a:r>
              <a:t/>
            </a:r>
            <a:endParaRPr sz="3000">
              <a:solidFill>
                <a:srgbClr val="020301"/>
              </a:solidFill>
              <a:latin typeface="Open Sans"/>
              <a:ea typeface="Open Sans"/>
              <a:cs typeface="Open Sans"/>
              <a:sym typeface="Open Sans"/>
            </a:endParaRPr>
          </a:p>
        </p:txBody>
      </p:sp>
      <p:grpSp>
        <p:nvGrpSpPr>
          <p:cNvPr id="276" name="Google Shape;276;p16"/>
          <p:cNvGrpSpPr/>
          <p:nvPr/>
        </p:nvGrpSpPr>
        <p:grpSpPr>
          <a:xfrm>
            <a:off x="0" y="-180826"/>
            <a:ext cx="2684781" cy="10467826"/>
            <a:chOff x="0" y="-47625"/>
            <a:chExt cx="707103" cy="2756958"/>
          </a:xfrm>
        </p:grpSpPr>
        <p:sp>
          <p:nvSpPr>
            <p:cNvPr id="277" name="Google Shape;277;p16"/>
            <p:cNvSpPr/>
            <p:nvPr/>
          </p:nvSpPr>
          <p:spPr>
            <a:xfrm>
              <a:off x="0" y="0"/>
              <a:ext cx="707103" cy="2709333"/>
            </a:xfrm>
            <a:custGeom>
              <a:rect b="b" l="l" r="r" t="t"/>
              <a:pathLst>
                <a:path extrusionOk="0" h="2709333" w="707103">
                  <a:moveTo>
                    <a:pt x="0" y="0"/>
                  </a:moveTo>
                  <a:lnTo>
                    <a:pt x="707103" y="0"/>
                  </a:lnTo>
                  <a:lnTo>
                    <a:pt x="707103" y="2709333"/>
                  </a:lnTo>
                  <a:lnTo>
                    <a:pt x="0" y="2709333"/>
                  </a:lnTo>
                  <a:close/>
                </a:path>
              </a:pathLst>
            </a:custGeom>
            <a:solidFill>
              <a:srgbClr val="F7A81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16"/>
            <p:cNvSpPr txBox="1"/>
            <p:nvPr/>
          </p:nvSpPr>
          <p:spPr>
            <a:xfrm>
              <a:off x="0" y="-47625"/>
              <a:ext cx="70710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9" name="Google Shape;279;p16"/>
          <p:cNvSpPr/>
          <p:nvPr/>
        </p:nvSpPr>
        <p:spPr>
          <a:xfrm>
            <a:off x="213551" y="4661726"/>
            <a:ext cx="2224216" cy="2057400"/>
          </a:xfrm>
          <a:custGeom>
            <a:rect b="b" l="l" r="r" t="t"/>
            <a:pathLst>
              <a:path extrusionOk="0" h="2057400" w="2224216">
                <a:moveTo>
                  <a:pt x="0" y="0"/>
                </a:moveTo>
                <a:lnTo>
                  <a:pt x="2224216" y="0"/>
                </a:lnTo>
                <a:lnTo>
                  <a:pt x="2224216" y="2057400"/>
                </a:lnTo>
                <a:lnTo>
                  <a:pt x="0" y="20574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6"/>
          <p:cNvSpPr txBox="1"/>
          <p:nvPr/>
        </p:nvSpPr>
        <p:spPr>
          <a:xfrm>
            <a:off x="7285875" y="8450200"/>
            <a:ext cx="7949400" cy="110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020301"/>
                </a:solidFill>
                <a:latin typeface="Open Sans"/>
                <a:ea typeface="Open Sans"/>
                <a:cs typeface="Open Sans"/>
                <a:sym typeface="Open Sans"/>
              </a:rPr>
              <a:t>BE LIKE A BEE AN LABOR FOR OTHERS</a:t>
            </a:r>
            <a:endParaRPr/>
          </a:p>
          <a:p>
            <a:pPr indent="0" lvl="0" marL="0" marR="0" rtl="0" algn="ctr">
              <a:lnSpc>
                <a:spcPct val="140000"/>
              </a:lnSpc>
              <a:spcBef>
                <a:spcPts val="0"/>
              </a:spcBef>
              <a:spcAft>
                <a:spcPts val="0"/>
              </a:spcAft>
              <a:buNone/>
            </a:pPr>
            <a:r>
              <a:rPr b="1" lang="en-US" sz="3000">
                <a:solidFill>
                  <a:srgbClr val="020301"/>
                </a:solidFill>
                <a:latin typeface="Open Sans"/>
                <a:ea typeface="Open Sans"/>
                <a:cs typeface="Open Sans"/>
                <a:sym typeface="Open Sans"/>
              </a:rPr>
              <a:t>IT’S WHAT ROTARIANS DO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7"/>
          <p:cNvSpPr txBox="1"/>
          <p:nvPr/>
        </p:nvSpPr>
        <p:spPr>
          <a:xfrm>
            <a:off x="5126913" y="538083"/>
            <a:ext cx="8517118"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020301"/>
                </a:solidFill>
                <a:latin typeface="Open Sans"/>
                <a:ea typeface="Open Sans"/>
                <a:cs typeface="Open Sans"/>
                <a:sym typeface="Open Sans"/>
              </a:rPr>
              <a:t>PLANNING FOR POINTS</a:t>
            </a:r>
            <a:endParaRPr/>
          </a:p>
        </p:txBody>
      </p:sp>
      <p:grpSp>
        <p:nvGrpSpPr>
          <p:cNvPr id="286" name="Google Shape;286;p17"/>
          <p:cNvGrpSpPr/>
          <p:nvPr/>
        </p:nvGrpSpPr>
        <p:grpSpPr>
          <a:xfrm>
            <a:off x="0" y="-180826"/>
            <a:ext cx="2684781" cy="10467826"/>
            <a:chOff x="0" y="-47625"/>
            <a:chExt cx="707103" cy="2756958"/>
          </a:xfrm>
        </p:grpSpPr>
        <p:sp>
          <p:nvSpPr>
            <p:cNvPr id="287" name="Google Shape;287;p17"/>
            <p:cNvSpPr/>
            <p:nvPr/>
          </p:nvSpPr>
          <p:spPr>
            <a:xfrm>
              <a:off x="0" y="0"/>
              <a:ext cx="707103" cy="2709333"/>
            </a:xfrm>
            <a:custGeom>
              <a:rect b="b" l="l" r="r" t="t"/>
              <a:pathLst>
                <a:path extrusionOk="0" h="2709333" w="707103">
                  <a:moveTo>
                    <a:pt x="0" y="0"/>
                  </a:moveTo>
                  <a:lnTo>
                    <a:pt x="707103" y="0"/>
                  </a:lnTo>
                  <a:lnTo>
                    <a:pt x="707103" y="2709333"/>
                  </a:lnTo>
                  <a:lnTo>
                    <a:pt x="0" y="2709333"/>
                  </a:lnTo>
                  <a:close/>
                </a:path>
              </a:pathLst>
            </a:custGeom>
            <a:solidFill>
              <a:srgbClr val="F7A81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7"/>
            <p:cNvSpPr txBox="1"/>
            <p:nvPr/>
          </p:nvSpPr>
          <p:spPr>
            <a:xfrm>
              <a:off x="0" y="-47625"/>
              <a:ext cx="70710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9" name="Google Shape;289;p17"/>
          <p:cNvSpPr/>
          <p:nvPr/>
        </p:nvSpPr>
        <p:spPr>
          <a:xfrm>
            <a:off x="213551" y="4661726"/>
            <a:ext cx="2224216" cy="2057400"/>
          </a:xfrm>
          <a:custGeom>
            <a:rect b="b" l="l" r="r" t="t"/>
            <a:pathLst>
              <a:path extrusionOk="0" h="2057400" w="2224216">
                <a:moveTo>
                  <a:pt x="0" y="0"/>
                </a:moveTo>
                <a:lnTo>
                  <a:pt x="2224216" y="0"/>
                </a:lnTo>
                <a:lnTo>
                  <a:pt x="2224216" y="2057400"/>
                </a:lnTo>
                <a:lnTo>
                  <a:pt x="0" y="20574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7"/>
          <p:cNvSpPr txBox="1"/>
          <p:nvPr/>
        </p:nvSpPr>
        <p:spPr>
          <a:xfrm>
            <a:off x="3005488" y="7737021"/>
            <a:ext cx="14253812" cy="175742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060">
                <a:solidFill>
                  <a:srgbClr val="F7A816"/>
                </a:solidFill>
                <a:latin typeface="Open Sans"/>
                <a:ea typeface="Open Sans"/>
                <a:cs typeface="Open Sans"/>
                <a:sym typeface="Open Sans"/>
              </a:rPr>
              <a:t>We can make a difference through the MAGIC OF ROTARY!</a:t>
            </a:r>
            <a:endParaRPr/>
          </a:p>
        </p:txBody>
      </p:sp>
      <p:sp>
        <p:nvSpPr>
          <p:cNvPr id="291" name="Google Shape;291;p17"/>
          <p:cNvSpPr txBox="1"/>
          <p:nvPr/>
        </p:nvSpPr>
        <p:spPr>
          <a:xfrm>
            <a:off x="7698654" y="1871647"/>
            <a:ext cx="3373636" cy="862018"/>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1" lang="en-US" sz="5062">
                <a:solidFill>
                  <a:srgbClr val="F7A816"/>
                </a:solidFill>
                <a:latin typeface="Open Sans"/>
                <a:ea typeface="Open Sans"/>
                <a:cs typeface="Open Sans"/>
                <a:sym typeface="Open Sans"/>
              </a:rPr>
              <a:t>FIRST STEP</a:t>
            </a:r>
            <a:endParaRPr/>
          </a:p>
        </p:txBody>
      </p:sp>
      <p:sp>
        <p:nvSpPr>
          <p:cNvPr id="292" name="Google Shape;292;p17"/>
          <p:cNvSpPr txBox="1"/>
          <p:nvPr/>
        </p:nvSpPr>
        <p:spPr>
          <a:xfrm>
            <a:off x="3640275" y="3395501"/>
            <a:ext cx="12238567" cy="3400748"/>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lang="en-US" sz="4862">
                <a:solidFill>
                  <a:srgbClr val="000000"/>
                </a:solidFill>
                <a:latin typeface="Open Sans"/>
                <a:ea typeface="Open Sans"/>
                <a:cs typeface="Open Sans"/>
                <a:sym typeface="Open Sans"/>
              </a:rPr>
              <a:t>CREATE AN ENVIRONMENTAL COMMITTEE IN YOUR CLUB AND MAKE A PLEDGE TO SUPPORT OPERATION POLLINATION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8"/>
          <p:cNvSpPr txBox="1"/>
          <p:nvPr/>
        </p:nvSpPr>
        <p:spPr>
          <a:xfrm>
            <a:off x="8028691" y="538083"/>
            <a:ext cx="2230618"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020301"/>
                </a:solidFill>
                <a:latin typeface="Open Sans"/>
                <a:ea typeface="Open Sans"/>
                <a:cs typeface="Open Sans"/>
                <a:sym typeface="Open Sans"/>
              </a:rPr>
              <a:t>LINKS</a:t>
            </a:r>
            <a:endParaRPr/>
          </a:p>
        </p:txBody>
      </p:sp>
      <p:sp>
        <p:nvSpPr>
          <p:cNvPr id="298" name="Google Shape;298;p18"/>
          <p:cNvSpPr txBox="1"/>
          <p:nvPr/>
        </p:nvSpPr>
        <p:spPr>
          <a:xfrm>
            <a:off x="520165" y="1366917"/>
            <a:ext cx="8297264" cy="13843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3">
                  <a:extLst>
                    <a:ext uri="{A12FA001-AC4F-418D-AE19-62706E023703}">
                      <ahyp:hlinkClr val="tx"/>
                    </a:ext>
                  </a:extLst>
                </a:hlinkClick>
              </a:rPr>
              <a:t>ERSAG &amp; World Environment Day</a:t>
            </a:r>
            <a:r>
              <a:rPr lang="en-US" sz="3999">
                <a:solidFill>
                  <a:srgbClr val="020301"/>
                </a:solidFill>
                <a:latin typeface="Open Sans"/>
                <a:ea typeface="Open Sans"/>
                <a:cs typeface="Open Sans"/>
                <a:sym typeface="Open Sans"/>
              </a:rPr>
              <a:t> - </a:t>
            </a:r>
            <a:r>
              <a:rPr lang="en-US" sz="3999" u="sng">
                <a:solidFill>
                  <a:srgbClr val="020301"/>
                </a:solidFill>
                <a:latin typeface="Open Sans"/>
                <a:ea typeface="Open Sans"/>
                <a:cs typeface="Open Sans"/>
                <a:sym typeface="Open Sans"/>
                <a:hlinkClick r:id="rId4">
                  <a:extLst>
                    <a:ext uri="{A12FA001-AC4F-418D-AE19-62706E023703}">
                      <ahyp:hlinkClr val="tx"/>
                    </a:ext>
                  </a:extLst>
                </a:hlinkClick>
              </a:rPr>
              <a:t>A Handbook for Rotary Clubs</a:t>
            </a:r>
            <a:endParaRPr/>
          </a:p>
        </p:txBody>
      </p:sp>
      <p:sp>
        <p:nvSpPr>
          <p:cNvPr id="299" name="Google Shape;299;p18"/>
          <p:cNvSpPr txBox="1"/>
          <p:nvPr/>
        </p:nvSpPr>
        <p:spPr>
          <a:xfrm>
            <a:off x="520165" y="2880777"/>
            <a:ext cx="829726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100">
                <a:solidFill>
                  <a:srgbClr val="020301"/>
                </a:solidFill>
                <a:latin typeface="Arimo"/>
                <a:ea typeface="Arimo"/>
                <a:cs typeface="Arimo"/>
                <a:sym typeface="Arimo"/>
              </a:rPr>
              <a:t>Provides resources and project ideas - The date for World Environment Day changes but the handbook remains valuable. </a:t>
            </a:r>
            <a:endParaRPr/>
          </a:p>
        </p:txBody>
      </p:sp>
      <p:sp>
        <p:nvSpPr>
          <p:cNvPr id="300" name="Google Shape;300;p18"/>
          <p:cNvSpPr txBox="1"/>
          <p:nvPr/>
        </p:nvSpPr>
        <p:spPr>
          <a:xfrm>
            <a:off x="520165" y="3797092"/>
            <a:ext cx="4829479" cy="69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4000" u="sng">
                <a:solidFill>
                  <a:srgbClr val="020301"/>
                </a:solidFill>
                <a:latin typeface="Arimo"/>
                <a:ea typeface="Arimo"/>
                <a:cs typeface="Arimo"/>
                <a:sym typeface="Arimo"/>
                <a:hlinkClick r:id="rId5">
                  <a:extLst>
                    <a:ext uri="{A12FA001-AC4F-418D-AE19-62706E023703}">
                      <ahyp:hlinkClr val="tx"/>
                    </a:ext>
                  </a:extLst>
                </a:hlinkClick>
              </a:rPr>
              <a:t>Operation Pollination</a:t>
            </a:r>
            <a:endParaRPr/>
          </a:p>
        </p:txBody>
      </p:sp>
      <p:sp>
        <p:nvSpPr>
          <p:cNvPr id="301" name="Google Shape;301;p18"/>
          <p:cNvSpPr txBox="1"/>
          <p:nvPr/>
        </p:nvSpPr>
        <p:spPr>
          <a:xfrm>
            <a:off x="520165" y="4908982"/>
            <a:ext cx="8188821"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6">
                  <a:extLst>
                    <a:ext uri="{A12FA001-AC4F-418D-AE19-62706E023703}">
                      <ahyp:hlinkClr val="tx"/>
                    </a:ext>
                  </a:extLst>
                </a:hlinkClick>
              </a:rPr>
              <a:t>Gardening for Bees and Butterflies</a:t>
            </a:r>
            <a:endParaRPr/>
          </a:p>
        </p:txBody>
      </p:sp>
      <p:sp>
        <p:nvSpPr>
          <p:cNvPr id="302" name="Google Shape;302;p18"/>
          <p:cNvSpPr txBox="1"/>
          <p:nvPr/>
        </p:nvSpPr>
        <p:spPr>
          <a:xfrm>
            <a:off x="520165" y="5998007"/>
            <a:ext cx="6541889"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7">
                  <a:extLst>
                    <a:ext uri="{A12FA001-AC4F-418D-AE19-62706E023703}">
                      <ahyp:hlinkClr val="tx"/>
                    </a:ext>
                  </a:extLst>
                </a:hlinkClick>
              </a:rPr>
              <a:t>Pollinator Workshop &amp; Quiz</a:t>
            </a:r>
            <a:endParaRPr/>
          </a:p>
        </p:txBody>
      </p:sp>
      <p:sp>
        <p:nvSpPr>
          <p:cNvPr id="303" name="Google Shape;303;p18"/>
          <p:cNvSpPr txBox="1"/>
          <p:nvPr/>
        </p:nvSpPr>
        <p:spPr>
          <a:xfrm>
            <a:off x="520165" y="7090847"/>
            <a:ext cx="7701855" cy="13843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8">
                  <a:extLst>
                    <a:ext uri="{A12FA001-AC4F-418D-AE19-62706E023703}">
                      <ahyp:hlinkClr val="tx"/>
                    </a:ext>
                  </a:extLst>
                </a:hlinkClick>
              </a:rPr>
              <a:t>US Fish and Wildlife Service - How to Help Pollinators</a:t>
            </a:r>
            <a:endParaRPr/>
          </a:p>
        </p:txBody>
      </p:sp>
      <p:sp>
        <p:nvSpPr>
          <p:cNvPr id="304" name="Google Shape;304;p18"/>
          <p:cNvSpPr txBox="1"/>
          <p:nvPr/>
        </p:nvSpPr>
        <p:spPr>
          <a:xfrm>
            <a:off x="520165" y="8880475"/>
            <a:ext cx="8826103" cy="6794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9">
                  <a:extLst>
                    <a:ext uri="{A12FA001-AC4F-418D-AE19-62706E023703}">
                      <ahyp:hlinkClr val="tx"/>
                    </a:ext>
                  </a:extLst>
                </a:hlinkClick>
              </a:rPr>
              <a:t>Monarch Watch  Waystation Program</a:t>
            </a:r>
            <a:endParaRPr/>
          </a:p>
        </p:txBody>
      </p:sp>
      <p:sp>
        <p:nvSpPr>
          <p:cNvPr id="305" name="Google Shape;305;p18"/>
          <p:cNvSpPr txBox="1"/>
          <p:nvPr/>
        </p:nvSpPr>
        <p:spPr>
          <a:xfrm>
            <a:off x="10259309" y="1408192"/>
            <a:ext cx="6298785" cy="6889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4000" u="sng">
                <a:solidFill>
                  <a:srgbClr val="020301"/>
                </a:solidFill>
                <a:latin typeface="Open Sans"/>
                <a:ea typeface="Open Sans"/>
                <a:cs typeface="Open Sans"/>
                <a:sym typeface="Open Sans"/>
                <a:hlinkClick r:id="rId10">
                  <a:extLst>
                    <a:ext uri="{A12FA001-AC4F-418D-AE19-62706E023703}">
                      <ahyp:hlinkClr val="tx"/>
                    </a:ext>
                  </a:extLst>
                </a:hlinkClick>
              </a:rPr>
              <a:t>Reading for Nature Lovers</a:t>
            </a:r>
            <a:endParaRPr/>
          </a:p>
        </p:txBody>
      </p:sp>
      <p:sp>
        <p:nvSpPr>
          <p:cNvPr id="306" name="Google Shape;306;p18"/>
          <p:cNvSpPr txBox="1"/>
          <p:nvPr/>
        </p:nvSpPr>
        <p:spPr>
          <a:xfrm>
            <a:off x="10259309" y="2516922"/>
            <a:ext cx="8028691" cy="13843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11">
                  <a:extLst>
                    <a:ext uri="{A12FA001-AC4F-418D-AE19-62706E023703}">
                      <ahyp:hlinkClr val="tx"/>
                    </a:ext>
                  </a:extLst>
                </a:hlinkClick>
              </a:rPr>
              <a:t>Increase Nesting Habitat for Native Bees-</a:t>
            </a:r>
            <a:r>
              <a:rPr lang="en-US" sz="3999">
                <a:solidFill>
                  <a:srgbClr val="020301"/>
                </a:solidFill>
                <a:latin typeface="Open Sans"/>
                <a:ea typeface="Open Sans"/>
                <a:cs typeface="Open Sans"/>
                <a:sym typeface="Open Sans"/>
              </a:rPr>
              <a:t> </a:t>
            </a:r>
            <a:r>
              <a:rPr lang="en-US" sz="3999" u="sng">
                <a:solidFill>
                  <a:srgbClr val="020301"/>
                </a:solidFill>
                <a:latin typeface="Open Sans"/>
                <a:ea typeface="Open Sans"/>
                <a:cs typeface="Open Sans"/>
                <a:sym typeface="Open Sans"/>
                <a:hlinkClick r:id="rId12">
                  <a:extLst>
                    <a:ext uri="{A12FA001-AC4F-418D-AE19-62706E023703}">
                      <ahyp:hlinkClr val="tx"/>
                    </a:ext>
                  </a:extLst>
                </a:hlinkClick>
              </a:rPr>
              <a:t>Xerces Society</a:t>
            </a:r>
            <a:endParaRPr/>
          </a:p>
        </p:txBody>
      </p:sp>
      <p:sp>
        <p:nvSpPr>
          <p:cNvPr id="307" name="Google Shape;307;p18"/>
          <p:cNvSpPr txBox="1"/>
          <p:nvPr/>
        </p:nvSpPr>
        <p:spPr>
          <a:xfrm>
            <a:off x="10259309" y="4556557"/>
            <a:ext cx="6244964" cy="13843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13">
                  <a:extLst>
                    <a:ext uri="{A12FA001-AC4F-418D-AE19-62706E023703}">
                      <ahyp:hlinkClr val="tx"/>
                    </a:ext>
                  </a:extLst>
                </a:hlinkClick>
              </a:rPr>
              <a:t>Create a Moon Garden</a:t>
            </a:r>
            <a:r>
              <a:rPr lang="en-US" sz="3999">
                <a:solidFill>
                  <a:srgbClr val="020301"/>
                </a:solidFill>
                <a:latin typeface="Open Sans"/>
                <a:ea typeface="Open Sans"/>
                <a:cs typeface="Open Sans"/>
                <a:sym typeface="Open Sans"/>
              </a:rPr>
              <a:t>-</a:t>
            </a:r>
            <a:r>
              <a:rPr lang="en-US" sz="3999" u="sng">
                <a:solidFill>
                  <a:srgbClr val="020301"/>
                </a:solidFill>
                <a:latin typeface="Open Sans"/>
                <a:ea typeface="Open Sans"/>
                <a:cs typeface="Open Sans"/>
                <a:sym typeface="Open Sans"/>
                <a:hlinkClick r:id="rId14">
                  <a:extLst>
                    <a:ext uri="{A12FA001-AC4F-418D-AE19-62706E023703}">
                      <ahyp:hlinkClr val="tx"/>
                    </a:ext>
                  </a:extLst>
                </a:hlinkClick>
              </a:rPr>
              <a:t> </a:t>
            </a:r>
            <a:endParaRPr/>
          </a:p>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15">
                  <a:extLst>
                    <a:ext uri="{A12FA001-AC4F-418D-AE19-62706E023703}">
                      <ahyp:hlinkClr val="tx"/>
                    </a:ext>
                  </a:extLst>
                </a:hlinkClick>
              </a:rPr>
              <a:t>for Pollinators</a:t>
            </a:r>
            <a:endParaRPr/>
          </a:p>
        </p:txBody>
      </p:sp>
      <p:sp>
        <p:nvSpPr>
          <p:cNvPr id="308" name="Google Shape;308;p18"/>
          <p:cNvSpPr txBox="1"/>
          <p:nvPr/>
        </p:nvSpPr>
        <p:spPr>
          <a:xfrm>
            <a:off x="10259309" y="6365037"/>
            <a:ext cx="6999991" cy="6794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16">
                  <a:extLst>
                    <a:ext uri="{A12FA001-AC4F-418D-AE19-62706E023703}">
                      <ahyp:hlinkClr val="tx"/>
                    </a:ext>
                  </a:extLst>
                </a:hlinkClick>
              </a:rPr>
              <a:t>25 Ways to Attract Pollinators</a:t>
            </a:r>
            <a:endParaRPr/>
          </a:p>
        </p:txBody>
      </p:sp>
      <p:sp>
        <p:nvSpPr>
          <p:cNvPr id="309" name="Google Shape;309;p18"/>
          <p:cNvSpPr txBox="1"/>
          <p:nvPr/>
        </p:nvSpPr>
        <p:spPr>
          <a:xfrm>
            <a:off x="10259309" y="7463587"/>
            <a:ext cx="6641988" cy="20891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17">
                  <a:extLst>
                    <a:ext uri="{A12FA001-AC4F-418D-AE19-62706E023703}">
                      <ahyp:hlinkClr val="tx"/>
                    </a:ext>
                  </a:extLst>
                </a:hlinkClick>
              </a:rPr>
              <a:t>Empowering Youth to Save the World - The Pollinator Project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9"/>
          <p:cNvSpPr txBox="1"/>
          <p:nvPr/>
        </p:nvSpPr>
        <p:spPr>
          <a:xfrm>
            <a:off x="8028691" y="462782"/>
            <a:ext cx="2230618"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020301"/>
                </a:solidFill>
                <a:latin typeface="Open Sans"/>
                <a:ea typeface="Open Sans"/>
                <a:cs typeface="Open Sans"/>
                <a:sym typeface="Open Sans"/>
              </a:rPr>
              <a:t>LINKS</a:t>
            </a:r>
            <a:endParaRPr/>
          </a:p>
        </p:txBody>
      </p:sp>
      <p:sp>
        <p:nvSpPr>
          <p:cNvPr id="315" name="Google Shape;315;p19"/>
          <p:cNvSpPr txBox="1"/>
          <p:nvPr/>
        </p:nvSpPr>
        <p:spPr>
          <a:xfrm>
            <a:off x="765286" y="1607982"/>
            <a:ext cx="2496964" cy="6794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3">
                  <a:extLst>
                    <a:ext uri="{A12FA001-AC4F-418D-AE19-62706E023703}">
                      <ahyp:hlinkClr val="tx"/>
                    </a:ext>
                  </a:extLst>
                </a:hlinkClick>
              </a:rPr>
              <a:t>e-Butterfly</a:t>
            </a:r>
            <a:endParaRPr/>
          </a:p>
        </p:txBody>
      </p:sp>
      <p:sp>
        <p:nvSpPr>
          <p:cNvPr id="316" name="Google Shape;316;p19"/>
          <p:cNvSpPr txBox="1"/>
          <p:nvPr/>
        </p:nvSpPr>
        <p:spPr>
          <a:xfrm>
            <a:off x="765286" y="2679091"/>
            <a:ext cx="7627218" cy="6794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4">
                  <a:extLst>
                    <a:ext uri="{A12FA001-AC4F-418D-AE19-62706E023703}">
                      <ahyp:hlinkClr val="tx"/>
                    </a:ext>
                  </a:extLst>
                </a:hlinkClick>
              </a:rPr>
              <a:t>A List of Environmental Holidays</a:t>
            </a:r>
            <a:endParaRPr/>
          </a:p>
        </p:txBody>
      </p:sp>
      <p:sp>
        <p:nvSpPr>
          <p:cNvPr id="317" name="Google Shape;317;p19"/>
          <p:cNvSpPr txBox="1"/>
          <p:nvPr/>
        </p:nvSpPr>
        <p:spPr>
          <a:xfrm>
            <a:off x="765286" y="3749066"/>
            <a:ext cx="7224380" cy="13843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5">
                  <a:extLst>
                    <a:ext uri="{A12FA001-AC4F-418D-AE19-62706E023703}">
                      <ahyp:hlinkClr val="tx"/>
                    </a:ext>
                  </a:extLst>
                </a:hlinkClick>
              </a:rPr>
              <a:t>How to Build a Better Tree House</a:t>
            </a:r>
            <a:endParaRPr/>
          </a:p>
        </p:txBody>
      </p:sp>
      <p:sp>
        <p:nvSpPr>
          <p:cNvPr id="318" name="Google Shape;318;p19"/>
          <p:cNvSpPr txBox="1"/>
          <p:nvPr/>
        </p:nvSpPr>
        <p:spPr>
          <a:xfrm>
            <a:off x="765286" y="5425077"/>
            <a:ext cx="7047607" cy="6794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6">
                  <a:extLst>
                    <a:ext uri="{A12FA001-AC4F-418D-AE19-62706E023703}">
                      <ahyp:hlinkClr val="tx"/>
                    </a:ext>
                  </a:extLst>
                </a:hlinkClick>
              </a:rPr>
              <a:t>ERSAG - Operation Pollination</a:t>
            </a:r>
            <a:endParaRPr/>
          </a:p>
        </p:txBody>
      </p:sp>
      <p:sp>
        <p:nvSpPr>
          <p:cNvPr id="319" name="Google Shape;319;p19"/>
          <p:cNvSpPr txBox="1"/>
          <p:nvPr/>
        </p:nvSpPr>
        <p:spPr>
          <a:xfrm>
            <a:off x="765286" y="6523627"/>
            <a:ext cx="5830044"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7">
                  <a:extLst>
                    <a:ext uri="{A12FA001-AC4F-418D-AE19-62706E023703}">
                      <ahyp:hlinkClr val="tx"/>
                    </a:ext>
                  </a:extLst>
                </a:hlinkClick>
              </a:rPr>
              <a:t>Pollinator Activity Pledge</a:t>
            </a:r>
            <a:endParaRPr/>
          </a:p>
        </p:txBody>
      </p:sp>
      <p:sp>
        <p:nvSpPr>
          <p:cNvPr id="320" name="Google Shape;320;p19"/>
          <p:cNvSpPr txBox="1"/>
          <p:nvPr/>
        </p:nvSpPr>
        <p:spPr>
          <a:xfrm>
            <a:off x="9224491" y="1672616"/>
            <a:ext cx="8549159" cy="13843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8">
                  <a:extLst>
                    <a:ext uri="{A12FA001-AC4F-418D-AE19-62706E023703}">
                      <ahyp:hlinkClr val="tx"/>
                    </a:ext>
                  </a:extLst>
                </a:hlinkClick>
              </a:rPr>
              <a:t>National Park Service - Operation Pollination</a:t>
            </a:r>
            <a:endParaRPr/>
          </a:p>
        </p:txBody>
      </p:sp>
      <p:sp>
        <p:nvSpPr>
          <p:cNvPr id="321" name="Google Shape;321;p19"/>
          <p:cNvSpPr txBox="1"/>
          <p:nvPr/>
        </p:nvSpPr>
        <p:spPr>
          <a:xfrm>
            <a:off x="9224491" y="3659709"/>
            <a:ext cx="7520459" cy="13843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9">
                  <a:extLst>
                    <a:ext uri="{A12FA001-AC4F-418D-AE19-62706E023703}">
                      <ahyp:hlinkClr val="tx"/>
                    </a:ext>
                  </a:extLst>
                </a:hlinkClick>
              </a:rPr>
              <a:t>OP with Rotary &amp; National Park Services - VIDEO</a:t>
            </a:r>
            <a:endParaRPr/>
          </a:p>
        </p:txBody>
      </p:sp>
      <p:sp>
        <p:nvSpPr>
          <p:cNvPr id="322" name="Google Shape;322;p19"/>
          <p:cNvSpPr txBox="1"/>
          <p:nvPr/>
        </p:nvSpPr>
        <p:spPr>
          <a:xfrm>
            <a:off x="9224491" y="5517152"/>
            <a:ext cx="9302583" cy="20891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10">
                  <a:extLst>
                    <a:ext uri="{A12FA001-AC4F-418D-AE19-62706E023703}">
                      <ahyp:hlinkClr val="tx"/>
                    </a:ext>
                  </a:extLst>
                </a:hlinkClick>
              </a:rPr>
              <a:t>Chris Stein, Chief, National Heritage Areas Midwest Regions, </a:t>
            </a:r>
            <a:endParaRPr/>
          </a:p>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11">
                  <a:extLst>
                    <a:ext uri="{A12FA001-AC4F-418D-AE19-62706E023703}">
                      <ahyp:hlinkClr val="tx"/>
                    </a:ext>
                  </a:extLst>
                </a:hlinkClick>
              </a:rPr>
              <a:t>National Parks Service - VIDEO</a:t>
            </a:r>
            <a:endParaRPr/>
          </a:p>
        </p:txBody>
      </p:sp>
      <p:sp>
        <p:nvSpPr>
          <p:cNvPr id="323" name="Google Shape;323;p19"/>
          <p:cNvSpPr txBox="1"/>
          <p:nvPr/>
        </p:nvSpPr>
        <p:spPr>
          <a:xfrm>
            <a:off x="8153400" y="7911000"/>
            <a:ext cx="7520459"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12">
                  <a:extLst>
                    <a:ext uri="{A12FA001-AC4F-418D-AE19-62706E023703}">
                      <ahyp:hlinkClr val="tx"/>
                    </a:ext>
                  </a:extLst>
                </a:hlinkClick>
              </a:rPr>
              <a:t>Pollinator Partnership</a:t>
            </a:r>
            <a:endParaRPr/>
          </a:p>
        </p:txBody>
      </p:sp>
      <p:sp>
        <p:nvSpPr>
          <p:cNvPr id="324" name="Google Shape;324;p19"/>
          <p:cNvSpPr txBox="1"/>
          <p:nvPr/>
        </p:nvSpPr>
        <p:spPr>
          <a:xfrm>
            <a:off x="765286" y="7847078"/>
            <a:ext cx="4758482" cy="6794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en-US" sz="3999" u="sng">
                <a:solidFill>
                  <a:srgbClr val="020301"/>
                </a:solidFill>
                <a:latin typeface="Open Sans"/>
                <a:ea typeface="Open Sans"/>
                <a:cs typeface="Open Sans"/>
                <a:sym typeface="Open Sans"/>
                <a:hlinkClick r:id="rId13">
                  <a:extLst>
                    <a:ext uri="{A12FA001-AC4F-418D-AE19-62706E023703}">
                      <ahyp:hlinkClr val="tx"/>
                    </a:ext>
                  </a:extLst>
                </a:hlinkClick>
              </a:rPr>
              <a:t>10 Facts About Bees</a:t>
            </a:r>
            <a:endParaRPr/>
          </a:p>
        </p:txBody>
      </p:sp>
      <p:sp>
        <p:nvSpPr>
          <p:cNvPr id="325" name="Google Shape;325;p19"/>
          <p:cNvSpPr txBox="1"/>
          <p:nvPr/>
        </p:nvSpPr>
        <p:spPr>
          <a:xfrm>
            <a:off x="3643964" y="9314452"/>
            <a:ext cx="11000073" cy="52959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lang="en-US" sz="3150" u="sng">
                <a:solidFill>
                  <a:srgbClr val="020301"/>
                </a:solidFill>
                <a:latin typeface="Abril Fatface"/>
                <a:ea typeface="Abril Fatface"/>
                <a:cs typeface="Abril Fatface"/>
                <a:sym typeface="Abril Fatface"/>
                <a:hlinkClick r:id="rId14">
                  <a:extLst>
                    <a:ext uri="{A12FA001-AC4F-418D-AE19-62706E023703}">
                      <ahyp:hlinkClr val="tx"/>
                    </a:ext>
                  </a:extLst>
                </a:hlinkClick>
              </a:rPr>
              <a:t>DISTRICT 6650 GOOGLE DRIVE 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nvSpPr>
        <p:spPr>
          <a:xfrm>
            <a:off x="3308200" y="1099299"/>
            <a:ext cx="13929300" cy="10436100"/>
          </a:xfrm>
          <a:prstGeom prst="rect">
            <a:avLst/>
          </a:prstGeom>
          <a:noFill/>
          <a:ln>
            <a:noFill/>
          </a:ln>
        </p:spPr>
        <p:txBody>
          <a:bodyPr anchorCtr="0" anchor="t" bIns="0" lIns="0" spcFirstLastPara="1" rIns="0" wrap="square" tIns="0">
            <a:spAutoFit/>
          </a:bodyPr>
          <a:lstStyle/>
          <a:p>
            <a:pPr indent="-323850" lvl="1" marL="647700" marR="0" rtl="0" algn="l">
              <a:lnSpc>
                <a:spcPct val="135000"/>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In June 2020, the Rotary International Board of Directors and the Rotary Foundation Trustees added “supporting the environment” as the 7th Area of Focus.  </a:t>
            </a:r>
            <a:endParaRPr/>
          </a:p>
          <a:p>
            <a:pPr indent="-323850" lvl="1" marL="647700" marR="0" rtl="0" algn="l">
              <a:lnSpc>
                <a:spcPct val="135000"/>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The Environmental Sustainability Rotary Action Group (ESRAG) provided both the documentation and the leadership in this effort and is a partner in Operation Pollination, embracing the effort as an ESRAG Project.</a:t>
            </a:r>
            <a:endParaRPr/>
          </a:p>
          <a:p>
            <a:pPr indent="-431800" lvl="2" marL="1295400" marR="0" rtl="0" algn="l">
              <a:lnSpc>
                <a:spcPct val="135000"/>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This Rotary Action Group operates in accordance with Rotary International policy but is not an agency of or controlled by Rotary International.</a:t>
            </a:r>
            <a:endParaRPr/>
          </a:p>
          <a:p>
            <a:pPr indent="-431800" lvl="2" marL="1295400" marR="0" rtl="0" algn="l">
              <a:lnSpc>
                <a:spcPct val="135000"/>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Rotary acts for the environment. ESRAG acts as the catalyst.</a:t>
            </a:r>
            <a:endParaRPr/>
          </a:p>
          <a:p>
            <a:pPr indent="-431800" lvl="2" marL="1295400" marR="0" rtl="0" algn="l">
              <a:lnSpc>
                <a:spcPct val="135000"/>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It is not necessary to be a member of a Rotary or Rotaract club to join ESRAG. All are welcome. Anyone who wants to share their expertise to make a positive difference can join the Environmental Sustainability Rotary Action Group. Only Rotarians, Rotaractors, and Rotary Peace Fellows can serve in leadership roles.</a:t>
            </a:r>
            <a:endParaRPr/>
          </a:p>
          <a:p>
            <a:pPr indent="0" lvl="0" marL="0" marR="0" rtl="0" algn="l">
              <a:lnSpc>
                <a:spcPct val="135000"/>
              </a:lnSpc>
              <a:spcBef>
                <a:spcPts val="0"/>
              </a:spcBef>
              <a:spcAft>
                <a:spcPts val="0"/>
              </a:spcAft>
              <a:buNone/>
            </a:pPr>
            <a:r>
              <a:t/>
            </a:r>
            <a:endParaRPr sz="3000">
              <a:solidFill>
                <a:srgbClr val="000000"/>
              </a:solidFill>
              <a:latin typeface="Open Sans"/>
              <a:ea typeface="Open Sans"/>
              <a:cs typeface="Open Sans"/>
              <a:sym typeface="Open Sans"/>
            </a:endParaRPr>
          </a:p>
          <a:p>
            <a:pPr indent="0" lvl="0" marL="0" marR="0" rtl="0" algn="l">
              <a:lnSpc>
                <a:spcPct val="135000"/>
              </a:lnSpc>
              <a:spcBef>
                <a:spcPts val="0"/>
              </a:spcBef>
              <a:spcAft>
                <a:spcPts val="0"/>
              </a:spcAft>
              <a:buNone/>
            </a:pPr>
            <a:r>
              <a:t/>
            </a:r>
            <a:endParaRPr sz="3000">
              <a:solidFill>
                <a:srgbClr val="000000"/>
              </a:solidFill>
              <a:latin typeface="Open Sans"/>
              <a:ea typeface="Open Sans"/>
              <a:cs typeface="Open Sans"/>
              <a:sym typeface="Open Sans"/>
            </a:endParaRPr>
          </a:p>
        </p:txBody>
      </p:sp>
      <p:sp>
        <p:nvSpPr>
          <p:cNvPr id="101" name="Google Shape;101;p2"/>
          <p:cNvSpPr txBox="1"/>
          <p:nvPr/>
        </p:nvSpPr>
        <p:spPr>
          <a:xfrm>
            <a:off x="6402775" y="-418085"/>
            <a:ext cx="5482450" cy="497695"/>
          </a:xfrm>
          <a:prstGeom prst="rect">
            <a:avLst/>
          </a:prstGeom>
          <a:noFill/>
          <a:ln>
            <a:noFill/>
          </a:ln>
        </p:spPr>
        <p:txBody>
          <a:bodyPr anchorCtr="0" anchor="t" bIns="0" lIns="0" spcFirstLastPara="1" rIns="0" wrap="square" tIns="0">
            <a:spAutoFit/>
          </a:bodyPr>
          <a:lstStyle/>
          <a:p>
            <a:pPr indent="0" lvl="0" marL="0" marR="0" rtl="0" algn="l">
              <a:lnSpc>
                <a:spcPct val="209166"/>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2"/>
          <p:cNvSpPr txBox="1"/>
          <p:nvPr/>
        </p:nvSpPr>
        <p:spPr>
          <a:xfrm>
            <a:off x="3783826" y="166904"/>
            <a:ext cx="13798200" cy="845100"/>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020301"/>
                </a:solidFill>
                <a:latin typeface="Open Sans"/>
                <a:ea typeface="Open Sans"/>
                <a:cs typeface="Open Sans"/>
                <a:sym typeface="Open Sans"/>
              </a:rPr>
              <a:t>ABOUT OPERATION POLLINATION</a:t>
            </a:r>
            <a:endParaRPr/>
          </a:p>
        </p:txBody>
      </p:sp>
      <p:grpSp>
        <p:nvGrpSpPr>
          <p:cNvPr id="103" name="Google Shape;103;p2"/>
          <p:cNvGrpSpPr/>
          <p:nvPr/>
        </p:nvGrpSpPr>
        <p:grpSpPr>
          <a:xfrm>
            <a:off x="0" y="-180826"/>
            <a:ext cx="2761432" cy="10467826"/>
            <a:chOff x="0" y="-47625"/>
            <a:chExt cx="727291" cy="2756958"/>
          </a:xfrm>
        </p:grpSpPr>
        <p:sp>
          <p:nvSpPr>
            <p:cNvPr id="104" name="Google Shape;104;p2"/>
            <p:cNvSpPr/>
            <p:nvPr/>
          </p:nvSpPr>
          <p:spPr>
            <a:xfrm>
              <a:off x="0" y="0"/>
              <a:ext cx="727291" cy="2709333"/>
            </a:xfrm>
            <a:custGeom>
              <a:rect b="b" l="l" r="r" t="t"/>
              <a:pathLst>
                <a:path extrusionOk="0" h="2709333" w="727291">
                  <a:moveTo>
                    <a:pt x="0" y="0"/>
                  </a:moveTo>
                  <a:lnTo>
                    <a:pt x="727291" y="0"/>
                  </a:lnTo>
                  <a:lnTo>
                    <a:pt x="727291" y="2709333"/>
                  </a:lnTo>
                  <a:lnTo>
                    <a:pt x="0" y="2709333"/>
                  </a:lnTo>
                  <a:close/>
                </a:path>
              </a:pathLst>
            </a:custGeom>
            <a:solidFill>
              <a:srgbClr val="F7A81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2"/>
            <p:cNvSpPr txBox="1"/>
            <p:nvPr/>
          </p:nvSpPr>
          <p:spPr>
            <a:xfrm>
              <a:off x="0" y="-47625"/>
              <a:ext cx="72729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 name="Google Shape;106;p2"/>
          <p:cNvSpPr/>
          <p:nvPr/>
        </p:nvSpPr>
        <p:spPr>
          <a:xfrm>
            <a:off x="76200" y="4003886"/>
            <a:ext cx="2464030" cy="2279228"/>
          </a:xfrm>
          <a:custGeom>
            <a:rect b="b" l="l" r="r" t="t"/>
            <a:pathLst>
              <a:path extrusionOk="0" h="2279228" w="2464030">
                <a:moveTo>
                  <a:pt x="0" y="0"/>
                </a:moveTo>
                <a:lnTo>
                  <a:pt x="2464030" y="0"/>
                </a:lnTo>
                <a:lnTo>
                  <a:pt x="2464030" y="2279228"/>
                </a:lnTo>
                <a:lnTo>
                  <a:pt x="0" y="227922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A816"/>
        </a:solidFill>
      </p:bgPr>
    </p:bg>
    <p:spTree>
      <p:nvGrpSpPr>
        <p:cNvPr id="329" name="Shape 329"/>
        <p:cNvGrpSpPr/>
        <p:nvPr/>
      </p:nvGrpSpPr>
      <p:grpSpPr>
        <a:xfrm>
          <a:off x="0" y="0"/>
          <a:ext cx="0" cy="0"/>
          <a:chOff x="0" y="0"/>
          <a:chExt cx="0" cy="0"/>
        </a:xfrm>
      </p:grpSpPr>
      <p:sp>
        <p:nvSpPr>
          <p:cNvPr id="330" name="Google Shape;330;p20"/>
          <p:cNvSpPr txBox="1"/>
          <p:nvPr/>
        </p:nvSpPr>
        <p:spPr>
          <a:xfrm>
            <a:off x="5123725" y="3302632"/>
            <a:ext cx="7678341" cy="1840868"/>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lang="en-US" sz="10774">
                <a:solidFill>
                  <a:srgbClr val="FFFFFF"/>
                </a:solidFill>
                <a:latin typeface="Open Sans"/>
                <a:ea typeface="Open Sans"/>
                <a:cs typeface="Open Sans"/>
                <a:sym typeface="Open Sans"/>
              </a:rPr>
              <a:t>THANK YOU</a:t>
            </a:r>
            <a:endParaRPr/>
          </a:p>
        </p:txBody>
      </p:sp>
      <p:sp>
        <p:nvSpPr>
          <p:cNvPr id="331" name="Google Shape;331;p20"/>
          <p:cNvSpPr/>
          <p:nvPr/>
        </p:nvSpPr>
        <p:spPr>
          <a:xfrm>
            <a:off x="7850788" y="6007239"/>
            <a:ext cx="2224216" cy="2057400"/>
          </a:xfrm>
          <a:custGeom>
            <a:rect b="b" l="l" r="r" t="t"/>
            <a:pathLst>
              <a:path extrusionOk="0" h="2057400" w="2224216">
                <a:moveTo>
                  <a:pt x="0" y="0"/>
                </a:moveTo>
                <a:lnTo>
                  <a:pt x="2224216" y="0"/>
                </a:lnTo>
                <a:lnTo>
                  <a:pt x="2224216" y="2057400"/>
                </a:lnTo>
                <a:lnTo>
                  <a:pt x="0" y="20574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nvSpPr>
        <p:spPr>
          <a:xfrm>
            <a:off x="6402775" y="2595466"/>
            <a:ext cx="5475897" cy="556319"/>
          </a:xfrm>
          <a:prstGeom prst="rect">
            <a:avLst/>
          </a:prstGeom>
          <a:noFill/>
          <a:ln>
            <a:noFill/>
          </a:ln>
        </p:spPr>
        <p:txBody>
          <a:bodyPr anchorCtr="0" anchor="t" bIns="0" lIns="0" spcFirstLastPara="1" rIns="0" wrap="square" tIns="0">
            <a:spAutoFit/>
          </a:bodyPr>
          <a:lstStyle/>
          <a:p>
            <a:pPr indent="0" lvl="0" marL="0" marR="0" rtl="0" algn="l">
              <a:lnSpc>
                <a:spcPct val="256277"/>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3"/>
          <p:cNvSpPr txBox="1"/>
          <p:nvPr/>
        </p:nvSpPr>
        <p:spPr>
          <a:xfrm>
            <a:off x="6402775" y="-418085"/>
            <a:ext cx="5482450" cy="497695"/>
          </a:xfrm>
          <a:prstGeom prst="rect">
            <a:avLst/>
          </a:prstGeom>
          <a:noFill/>
          <a:ln>
            <a:noFill/>
          </a:ln>
        </p:spPr>
        <p:txBody>
          <a:bodyPr anchorCtr="0" anchor="t" bIns="0" lIns="0" spcFirstLastPara="1" rIns="0" wrap="square" tIns="0">
            <a:spAutoFit/>
          </a:bodyPr>
          <a:lstStyle/>
          <a:p>
            <a:pPr indent="0" lvl="0" marL="0" marR="0" rtl="0" algn="l">
              <a:lnSpc>
                <a:spcPct val="209166"/>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3"/>
          <p:cNvSpPr txBox="1"/>
          <p:nvPr/>
        </p:nvSpPr>
        <p:spPr>
          <a:xfrm>
            <a:off x="2948343" y="1093394"/>
            <a:ext cx="14241300" cy="8879100"/>
          </a:xfrm>
          <a:prstGeom prst="rect">
            <a:avLst/>
          </a:prstGeom>
          <a:noFill/>
          <a:ln>
            <a:noFill/>
          </a:ln>
        </p:spPr>
        <p:txBody>
          <a:bodyPr anchorCtr="0" anchor="t" bIns="0" lIns="0" spcFirstLastPara="1" rIns="0" wrap="square" tIns="0">
            <a:spAutoFit/>
          </a:bodyPr>
          <a:lstStyle/>
          <a:p>
            <a:pPr indent="-311212" lvl="1" marL="647698" marR="0" rtl="0" algn="l">
              <a:lnSpc>
                <a:spcPct val="140013"/>
              </a:lnSpc>
              <a:spcBef>
                <a:spcPts val="0"/>
              </a:spcBef>
              <a:spcAft>
                <a:spcPts val="0"/>
              </a:spcAft>
              <a:buClr>
                <a:srgbClr val="000000"/>
              </a:buClr>
              <a:buSzPts val="2800"/>
              <a:buFont typeface="Arial"/>
              <a:buChar char="•"/>
            </a:pPr>
            <a:r>
              <a:rPr b="0" i="0" lang="en-US" sz="2800" u="none" cap="none" strike="noStrike">
                <a:solidFill>
                  <a:srgbClr val="000000"/>
                </a:solidFill>
                <a:latin typeface="Open Sans"/>
                <a:ea typeface="Open Sans"/>
                <a:cs typeface="Open Sans"/>
                <a:sym typeface="Open Sans"/>
              </a:rPr>
              <a:t>Operation Pollination - A Collaborative Rotary Project &amp; A Framework for Success</a:t>
            </a:r>
            <a:endParaRPr sz="2800"/>
          </a:p>
          <a:p>
            <a:pPr indent="-419162" lvl="2" marL="1295397" marR="0" rtl="0" algn="l">
              <a:lnSpc>
                <a:spcPct val="140013"/>
              </a:lnSpc>
              <a:spcBef>
                <a:spcPts val="0"/>
              </a:spcBef>
              <a:spcAft>
                <a:spcPts val="0"/>
              </a:spcAft>
              <a:buClr>
                <a:srgbClr val="000000"/>
              </a:buClr>
              <a:buSzPts val="2800"/>
              <a:buFont typeface="Arial"/>
              <a:buChar char="⚬"/>
            </a:pPr>
            <a:r>
              <a:rPr b="0" i="0" lang="en-US" sz="2800" u="none" cap="none" strike="noStrike">
                <a:solidFill>
                  <a:srgbClr val="000000"/>
                </a:solidFill>
                <a:latin typeface="Open Sans"/>
                <a:ea typeface="Open Sans"/>
                <a:cs typeface="Open Sans"/>
                <a:sym typeface="Open Sans"/>
              </a:rPr>
              <a:t>It is an inclusive framework to help recruit a diverse array of organizational partners willing to engage in pollinator habitat restoration and education activities.</a:t>
            </a:r>
            <a:endParaRPr sz="2800"/>
          </a:p>
          <a:p>
            <a:pPr indent="-419162" lvl="2" marL="1295397" marR="0" rtl="0" algn="l">
              <a:lnSpc>
                <a:spcPct val="140013"/>
              </a:lnSpc>
              <a:spcBef>
                <a:spcPts val="0"/>
              </a:spcBef>
              <a:spcAft>
                <a:spcPts val="0"/>
              </a:spcAft>
              <a:buClr>
                <a:srgbClr val="000000"/>
              </a:buClr>
              <a:buSzPts val="2800"/>
              <a:buFont typeface="Arial"/>
              <a:buChar char="⚬"/>
            </a:pPr>
            <a:r>
              <a:rPr b="0" i="0" lang="en-US" sz="2800" u="none" cap="none" strike="noStrike">
                <a:solidFill>
                  <a:srgbClr val="000000"/>
                </a:solidFill>
                <a:latin typeface="Open Sans"/>
                <a:ea typeface="Open Sans"/>
                <a:cs typeface="Open Sans"/>
                <a:sym typeface="Open Sans"/>
              </a:rPr>
              <a:t>ESRAG is a partner of Operation Pollination</a:t>
            </a:r>
            <a:endParaRPr sz="2800"/>
          </a:p>
          <a:p>
            <a:pPr indent="-419162" lvl="2" marL="1295397" marR="0" rtl="0" algn="l">
              <a:lnSpc>
                <a:spcPct val="140013"/>
              </a:lnSpc>
              <a:spcBef>
                <a:spcPts val="0"/>
              </a:spcBef>
              <a:spcAft>
                <a:spcPts val="0"/>
              </a:spcAft>
              <a:buClr>
                <a:srgbClr val="000000"/>
              </a:buClr>
              <a:buSzPts val="2800"/>
              <a:buFont typeface="Arial"/>
              <a:buChar char="⚬"/>
            </a:pPr>
            <a:r>
              <a:rPr b="0" i="0" lang="en-US" sz="2800" u="none" cap="none" strike="noStrike">
                <a:solidFill>
                  <a:srgbClr val="000000"/>
                </a:solidFill>
                <a:latin typeface="Open Sans"/>
                <a:ea typeface="Open Sans"/>
                <a:cs typeface="Open Sans"/>
                <a:sym typeface="Open Sans"/>
              </a:rPr>
              <a:t>In 2015, federal, state, and local governments, plus numerous for-profit and not-for-profit partners in the St. Croix Valley (MN/WI), collectively supported a Pollinator Resolution that committed participants to take action by “doing something” to protect pollinator habitat. Partners in the project included Rotary District 5960 and its clubs, the National Park Service, the US Forest Service, the US Fish and Wildlife Service, city governments, and many small and large businesses.</a:t>
            </a:r>
            <a:endParaRPr sz="2800"/>
          </a:p>
          <a:p>
            <a:pPr indent="-311212" lvl="1" marL="647698" marR="0" rtl="0" algn="l">
              <a:lnSpc>
                <a:spcPct val="140013"/>
              </a:lnSpc>
              <a:spcBef>
                <a:spcPts val="0"/>
              </a:spcBef>
              <a:spcAft>
                <a:spcPts val="0"/>
              </a:spcAft>
              <a:buClr>
                <a:srgbClr val="000000"/>
              </a:buClr>
              <a:buSzPts val="2800"/>
              <a:buFont typeface="Arial"/>
              <a:buChar char="•"/>
            </a:pPr>
            <a:r>
              <a:rPr b="0" i="0" lang="en-US" sz="2800" u="none" cap="none" strike="noStrike">
                <a:solidFill>
                  <a:srgbClr val="000000"/>
                </a:solidFill>
                <a:latin typeface="Open Sans"/>
                <a:ea typeface="Open Sans"/>
                <a:cs typeface="Open Sans"/>
                <a:sym typeface="Open Sans"/>
              </a:rPr>
              <a:t>Leveraging the National Park Service's good name, this success story was rebranded as Operation Pollination and has been extended to the large landscapes of National Heritage Areas (NHAs) in the Midwest and elsewhere.</a:t>
            </a:r>
            <a:endParaRPr sz="2800"/>
          </a:p>
        </p:txBody>
      </p:sp>
      <p:grpSp>
        <p:nvGrpSpPr>
          <p:cNvPr id="114" name="Google Shape;114;p3"/>
          <p:cNvGrpSpPr/>
          <p:nvPr/>
        </p:nvGrpSpPr>
        <p:grpSpPr>
          <a:xfrm>
            <a:off x="0" y="-180826"/>
            <a:ext cx="2761432" cy="10467826"/>
            <a:chOff x="0" y="-47625"/>
            <a:chExt cx="727291" cy="2756958"/>
          </a:xfrm>
        </p:grpSpPr>
        <p:sp>
          <p:nvSpPr>
            <p:cNvPr id="115" name="Google Shape;115;p3"/>
            <p:cNvSpPr/>
            <p:nvPr/>
          </p:nvSpPr>
          <p:spPr>
            <a:xfrm>
              <a:off x="0" y="0"/>
              <a:ext cx="727291" cy="2709333"/>
            </a:xfrm>
            <a:custGeom>
              <a:rect b="b" l="l" r="r" t="t"/>
              <a:pathLst>
                <a:path extrusionOk="0" h="2709333" w="727291">
                  <a:moveTo>
                    <a:pt x="0" y="0"/>
                  </a:moveTo>
                  <a:lnTo>
                    <a:pt x="727291" y="0"/>
                  </a:lnTo>
                  <a:lnTo>
                    <a:pt x="727291" y="2709333"/>
                  </a:lnTo>
                  <a:lnTo>
                    <a:pt x="0" y="2709333"/>
                  </a:lnTo>
                  <a:close/>
                </a:path>
              </a:pathLst>
            </a:custGeom>
            <a:solidFill>
              <a:srgbClr val="F7A81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3"/>
            <p:cNvSpPr txBox="1"/>
            <p:nvPr/>
          </p:nvSpPr>
          <p:spPr>
            <a:xfrm>
              <a:off x="0" y="-47625"/>
              <a:ext cx="727291"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7" name="Google Shape;117;p3"/>
          <p:cNvSpPr/>
          <p:nvPr/>
        </p:nvSpPr>
        <p:spPr>
          <a:xfrm>
            <a:off x="76200" y="4003886"/>
            <a:ext cx="2464030" cy="2279228"/>
          </a:xfrm>
          <a:custGeom>
            <a:rect b="b" l="l" r="r" t="t"/>
            <a:pathLst>
              <a:path extrusionOk="0" h="2279228" w="2464030">
                <a:moveTo>
                  <a:pt x="0" y="0"/>
                </a:moveTo>
                <a:lnTo>
                  <a:pt x="2464030" y="0"/>
                </a:lnTo>
                <a:lnTo>
                  <a:pt x="2464030" y="2279228"/>
                </a:lnTo>
                <a:lnTo>
                  <a:pt x="0" y="227922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3"/>
          <p:cNvSpPr txBox="1"/>
          <p:nvPr/>
        </p:nvSpPr>
        <p:spPr>
          <a:xfrm>
            <a:off x="3783826" y="368388"/>
            <a:ext cx="13798087"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020301"/>
                </a:solidFill>
                <a:latin typeface="Open Sans"/>
                <a:ea typeface="Open Sans"/>
                <a:cs typeface="Open Sans"/>
                <a:sym typeface="Open Sans"/>
              </a:rPr>
              <a:t>ABOUT OPERATION POLLINATION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12D"/>
        </a:solidFill>
      </p:bgPr>
    </p:bg>
    <p:spTree>
      <p:nvGrpSpPr>
        <p:cNvPr id="122" name="Shape 122"/>
        <p:cNvGrpSpPr/>
        <p:nvPr/>
      </p:nvGrpSpPr>
      <p:grpSpPr>
        <a:xfrm>
          <a:off x="0" y="0"/>
          <a:ext cx="0" cy="0"/>
          <a:chOff x="0" y="0"/>
          <a:chExt cx="0" cy="0"/>
        </a:xfrm>
      </p:grpSpPr>
      <p:grpSp>
        <p:nvGrpSpPr>
          <p:cNvPr id="123" name="Google Shape;123;p4"/>
          <p:cNvGrpSpPr/>
          <p:nvPr/>
        </p:nvGrpSpPr>
        <p:grpSpPr>
          <a:xfrm>
            <a:off x="0" y="-180826"/>
            <a:ext cx="18288000" cy="1674484"/>
            <a:chOff x="0" y="-47625"/>
            <a:chExt cx="4816593" cy="441016"/>
          </a:xfrm>
        </p:grpSpPr>
        <p:sp>
          <p:nvSpPr>
            <p:cNvPr id="124" name="Google Shape;124;p4"/>
            <p:cNvSpPr/>
            <p:nvPr/>
          </p:nvSpPr>
          <p:spPr>
            <a:xfrm>
              <a:off x="0" y="0"/>
              <a:ext cx="4816592" cy="393391"/>
            </a:xfrm>
            <a:custGeom>
              <a:rect b="b" l="l" r="r" t="t"/>
              <a:pathLst>
                <a:path extrusionOk="0" h="393391" w="4816592">
                  <a:moveTo>
                    <a:pt x="0" y="0"/>
                  </a:moveTo>
                  <a:lnTo>
                    <a:pt x="4816592" y="0"/>
                  </a:lnTo>
                  <a:lnTo>
                    <a:pt x="4816592" y="393391"/>
                  </a:lnTo>
                  <a:lnTo>
                    <a:pt x="0" y="39339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4"/>
            <p:cNvSpPr txBox="1"/>
            <p:nvPr/>
          </p:nvSpPr>
          <p:spPr>
            <a:xfrm>
              <a:off x="0" y="-47625"/>
              <a:ext cx="4816593" cy="441016"/>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6" name="Google Shape;126;p4"/>
          <p:cNvSpPr txBox="1"/>
          <p:nvPr/>
        </p:nvSpPr>
        <p:spPr>
          <a:xfrm>
            <a:off x="8060001" y="123666"/>
            <a:ext cx="2167997"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020301"/>
                </a:solidFill>
                <a:latin typeface="Open Sans"/>
                <a:ea typeface="Open Sans"/>
                <a:cs typeface="Open Sans"/>
                <a:sym typeface="Open Sans"/>
              </a:rPr>
              <a:t>WHY?</a:t>
            </a:r>
            <a:endParaRPr/>
          </a:p>
        </p:txBody>
      </p:sp>
      <p:sp>
        <p:nvSpPr>
          <p:cNvPr id="127" name="Google Shape;127;p4"/>
          <p:cNvSpPr txBox="1"/>
          <p:nvPr/>
        </p:nvSpPr>
        <p:spPr>
          <a:xfrm>
            <a:off x="987262" y="3019425"/>
            <a:ext cx="16230600" cy="203835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1" lang="en-US" sz="3000">
                <a:solidFill>
                  <a:srgbClr val="000000"/>
                </a:solidFill>
                <a:latin typeface="Open Sans"/>
                <a:ea typeface="Open Sans"/>
                <a:cs typeface="Open Sans"/>
                <a:sym typeface="Open Sans"/>
              </a:rPr>
              <a:t>Pollinators are essential for life on Earth</a:t>
            </a:r>
            <a:endParaRPr/>
          </a:p>
          <a:p>
            <a:pPr indent="0" lvl="0" marL="0" marR="0" rtl="0" algn="ctr">
              <a:lnSpc>
                <a:spcPct val="135000"/>
              </a:lnSpc>
              <a:spcBef>
                <a:spcPts val="0"/>
              </a:spcBef>
              <a:spcAft>
                <a:spcPts val="0"/>
              </a:spcAft>
              <a:buNone/>
            </a:pPr>
            <a:r>
              <a:rPr b="1" lang="en-US" sz="3000">
                <a:solidFill>
                  <a:srgbClr val="000000"/>
                </a:solidFill>
                <a:latin typeface="Open Sans"/>
                <a:ea typeface="Open Sans"/>
                <a:cs typeface="Open Sans"/>
                <a:sym typeface="Open Sans"/>
              </a:rPr>
              <a:t>It is crucial to protect them, but their numbers declined by more than 45% in the past 50 years.  </a:t>
            </a:r>
            <a:endParaRPr/>
          </a:p>
          <a:p>
            <a:pPr indent="0" lvl="0" marL="0" marR="0" rtl="0" algn="ctr">
              <a:lnSpc>
                <a:spcPct val="135000"/>
              </a:lnSpc>
              <a:spcBef>
                <a:spcPts val="0"/>
              </a:spcBef>
              <a:spcAft>
                <a:spcPts val="0"/>
              </a:spcAft>
              <a:buNone/>
            </a:pPr>
            <a:r>
              <a:t/>
            </a:r>
            <a:endParaRPr b="1" sz="3000">
              <a:solidFill>
                <a:srgbClr val="000000"/>
              </a:solidFill>
              <a:latin typeface="Open Sans"/>
              <a:ea typeface="Open Sans"/>
              <a:cs typeface="Open Sans"/>
              <a:sym typeface="Open Sans"/>
            </a:endParaRPr>
          </a:p>
        </p:txBody>
      </p:sp>
      <p:sp>
        <p:nvSpPr>
          <p:cNvPr id="128" name="Google Shape;128;p4"/>
          <p:cNvSpPr txBox="1"/>
          <p:nvPr/>
        </p:nvSpPr>
        <p:spPr>
          <a:xfrm>
            <a:off x="1028700" y="1752600"/>
            <a:ext cx="16189162" cy="100965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1" lang="en-US" sz="3000">
                <a:solidFill>
                  <a:srgbClr val="F3F5F9"/>
                </a:solidFill>
                <a:latin typeface="Open Sans"/>
                <a:ea typeface="Open Sans"/>
                <a:cs typeface="Open Sans"/>
                <a:sym typeface="Open Sans"/>
              </a:rPr>
              <a:t>The Operation Pollination framework was developed to help us protect the planet for our children and their children.</a:t>
            </a:r>
            <a:endParaRPr/>
          </a:p>
        </p:txBody>
      </p:sp>
      <p:grpSp>
        <p:nvGrpSpPr>
          <p:cNvPr id="129" name="Google Shape;129;p4"/>
          <p:cNvGrpSpPr/>
          <p:nvPr/>
        </p:nvGrpSpPr>
        <p:grpSpPr>
          <a:xfrm>
            <a:off x="0" y="7020074"/>
            <a:ext cx="18288000" cy="3266926"/>
            <a:chOff x="0" y="-47625"/>
            <a:chExt cx="4816593" cy="860425"/>
          </a:xfrm>
        </p:grpSpPr>
        <p:sp>
          <p:nvSpPr>
            <p:cNvPr id="130" name="Google Shape;130;p4"/>
            <p:cNvSpPr/>
            <p:nvPr/>
          </p:nvSpPr>
          <p:spPr>
            <a:xfrm>
              <a:off x="0" y="0"/>
              <a:ext cx="4816592" cy="812800"/>
            </a:xfrm>
            <a:custGeom>
              <a:rect b="b" l="l" r="r" t="t"/>
              <a:pathLst>
                <a:path extrusionOk="0" h="812800" w="4816592">
                  <a:moveTo>
                    <a:pt x="0" y="0"/>
                  </a:moveTo>
                  <a:lnTo>
                    <a:pt x="4816592" y="0"/>
                  </a:lnTo>
                  <a:lnTo>
                    <a:pt x="4816592" y="812800"/>
                  </a:lnTo>
                  <a:lnTo>
                    <a:pt x="0" y="8128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4"/>
            <p:cNvSpPr txBox="1"/>
            <p:nvPr/>
          </p:nvSpPr>
          <p:spPr>
            <a:xfrm>
              <a:off x="0" y="-47625"/>
              <a:ext cx="4816593"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2" name="Google Shape;132;p4"/>
          <p:cNvSpPr txBox="1"/>
          <p:nvPr/>
        </p:nvSpPr>
        <p:spPr>
          <a:xfrm>
            <a:off x="2002411" y="4703319"/>
            <a:ext cx="14200303" cy="20891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lang="en-US" sz="3999">
                <a:solidFill>
                  <a:srgbClr val="FFFFFF"/>
                </a:solidFill>
                <a:latin typeface="Arial"/>
                <a:ea typeface="Arial"/>
                <a:cs typeface="Arial"/>
                <a:sym typeface="Arial"/>
              </a:rPr>
              <a:t>Without pollinators, humans and all of the terrestrial ecosystems could cease to exist. </a:t>
            </a:r>
            <a:endParaRPr/>
          </a:p>
          <a:p>
            <a:pPr indent="0" lvl="0" marL="0" marR="0" rtl="0" algn="ctr">
              <a:lnSpc>
                <a:spcPct val="140010"/>
              </a:lnSpc>
              <a:spcBef>
                <a:spcPts val="0"/>
              </a:spcBef>
              <a:spcAft>
                <a:spcPts val="0"/>
              </a:spcAft>
              <a:buNone/>
            </a:pPr>
            <a:r>
              <a:t/>
            </a:r>
            <a:endParaRPr sz="3999">
              <a:solidFill>
                <a:srgbClr val="FFFFFF"/>
              </a:solidFill>
              <a:latin typeface="Arial"/>
              <a:ea typeface="Arial"/>
              <a:cs typeface="Arial"/>
              <a:sym typeface="Arial"/>
            </a:endParaRPr>
          </a:p>
        </p:txBody>
      </p:sp>
      <p:sp>
        <p:nvSpPr>
          <p:cNvPr id="133" name="Google Shape;133;p4"/>
          <p:cNvSpPr txBox="1"/>
          <p:nvPr/>
        </p:nvSpPr>
        <p:spPr>
          <a:xfrm>
            <a:off x="389434" y="7459219"/>
            <a:ext cx="17086218" cy="21145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000000"/>
                </a:solidFill>
                <a:latin typeface="Open Sans"/>
                <a:ea typeface="Open Sans"/>
                <a:cs typeface="Open Sans"/>
                <a:sym typeface="Open Sans"/>
              </a:rPr>
              <a:t>Pollinator populations are changing. Many pollinator populations are in decline and this decline is attributed most severely to a loss in feeding and nesting habitats. Pollution, the misuse of chemicals, disease, and changes in climatic patterns are all contributing to shrinking and shifting pollinator populations.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12D"/>
        </a:solidFill>
      </p:bgPr>
    </p:bg>
    <p:spTree>
      <p:nvGrpSpPr>
        <p:cNvPr id="137" name="Shape 137"/>
        <p:cNvGrpSpPr/>
        <p:nvPr/>
      </p:nvGrpSpPr>
      <p:grpSpPr>
        <a:xfrm>
          <a:off x="0" y="0"/>
          <a:ext cx="0" cy="0"/>
          <a:chOff x="0" y="0"/>
          <a:chExt cx="0" cy="0"/>
        </a:xfrm>
      </p:grpSpPr>
      <p:grpSp>
        <p:nvGrpSpPr>
          <p:cNvPr id="138" name="Google Shape;138;p5"/>
          <p:cNvGrpSpPr/>
          <p:nvPr/>
        </p:nvGrpSpPr>
        <p:grpSpPr>
          <a:xfrm>
            <a:off x="0" y="-180826"/>
            <a:ext cx="18288000" cy="1587351"/>
            <a:chOff x="0" y="-47625"/>
            <a:chExt cx="4816593" cy="418068"/>
          </a:xfrm>
        </p:grpSpPr>
        <p:sp>
          <p:nvSpPr>
            <p:cNvPr id="139" name="Google Shape;139;p5"/>
            <p:cNvSpPr/>
            <p:nvPr/>
          </p:nvSpPr>
          <p:spPr>
            <a:xfrm>
              <a:off x="0" y="0"/>
              <a:ext cx="4816592" cy="370443"/>
            </a:xfrm>
            <a:custGeom>
              <a:rect b="b" l="l" r="r" t="t"/>
              <a:pathLst>
                <a:path extrusionOk="0" h="370443" w="4816592">
                  <a:moveTo>
                    <a:pt x="0" y="0"/>
                  </a:moveTo>
                  <a:lnTo>
                    <a:pt x="4816592" y="0"/>
                  </a:lnTo>
                  <a:lnTo>
                    <a:pt x="4816592" y="370443"/>
                  </a:lnTo>
                  <a:lnTo>
                    <a:pt x="0" y="37044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5"/>
            <p:cNvSpPr txBox="1"/>
            <p:nvPr/>
          </p:nvSpPr>
          <p:spPr>
            <a:xfrm>
              <a:off x="0" y="-47625"/>
              <a:ext cx="4816593" cy="41806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1" name="Google Shape;141;p5"/>
          <p:cNvGrpSpPr/>
          <p:nvPr/>
        </p:nvGrpSpPr>
        <p:grpSpPr>
          <a:xfrm>
            <a:off x="0" y="9458474"/>
            <a:ext cx="18288000" cy="828526"/>
            <a:chOff x="0" y="-47625"/>
            <a:chExt cx="4816593" cy="218213"/>
          </a:xfrm>
        </p:grpSpPr>
        <p:sp>
          <p:nvSpPr>
            <p:cNvPr id="142" name="Google Shape;142;p5"/>
            <p:cNvSpPr/>
            <p:nvPr/>
          </p:nvSpPr>
          <p:spPr>
            <a:xfrm>
              <a:off x="0" y="0"/>
              <a:ext cx="4816592" cy="170588"/>
            </a:xfrm>
            <a:custGeom>
              <a:rect b="b" l="l" r="r" t="t"/>
              <a:pathLst>
                <a:path extrusionOk="0" h="170588" w="4816592">
                  <a:moveTo>
                    <a:pt x="0" y="0"/>
                  </a:moveTo>
                  <a:lnTo>
                    <a:pt x="4816592" y="0"/>
                  </a:lnTo>
                  <a:lnTo>
                    <a:pt x="4816592" y="170588"/>
                  </a:lnTo>
                  <a:lnTo>
                    <a:pt x="0" y="17058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5"/>
            <p:cNvSpPr txBox="1"/>
            <p:nvPr/>
          </p:nvSpPr>
          <p:spPr>
            <a:xfrm>
              <a:off x="0" y="-47625"/>
              <a:ext cx="4816593" cy="21821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4" name="Google Shape;144;p5"/>
          <p:cNvGrpSpPr/>
          <p:nvPr/>
        </p:nvGrpSpPr>
        <p:grpSpPr>
          <a:xfrm>
            <a:off x="840683" y="5345135"/>
            <a:ext cx="7390817" cy="3913165"/>
            <a:chOff x="0" y="-47625"/>
            <a:chExt cx="1946552" cy="1030628"/>
          </a:xfrm>
        </p:grpSpPr>
        <p:sp>
          <p:nvSpPr>
            <p:cNvPr id="145" name="Google Shape;145;p5"/>
            <p:cNvSpPr/>
            <p:nvPr/>
          </p:nvSpPr>
          <p:spPr>
            <a:xfrm>
              <a:off x="0" y="0"/>
              <a:ext cx="1946552" cy="983003"/>
            </a:xfrm>
            <a:custGeom>
              <a:rect b="b" l="l" r="r" t="t"/>
              <a:pathLst>
                <a:path extrusionOk="0" h="983003" w="1946552">
                  <a:moveTo>
                    <a:pt x="0" y="0"/>
                  </a:moveTo>
                  <a:lnTo>
                    <a:pt x="1946552" y="0"/>
                  </a:lnTo>
                  <a:lnTo>
                    <a:pt x="1946552" y="983003"/>
                  </a:lnTo>
                  <a:lnTo>
                    <a:pt x="0" y="98300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5"/>
            <p:cNvSpPr txBox="1"/>
            <p:nvPr/>
          </p:nvSpPr>
          <p:spPr>
            <a:xfrm>
              <a:off x="0" y="-47625"/>
              <a:ext cx="1946551" cy="103062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7" name="Google Shape;147;p5"/>
          <p:cNvSpPr txBox="1"/>
          <p:nvPr/>
        </p:nvSpPr>
        <p:spPr>
          <a:xfrm>
            <a:off x="8060001" y="123666"/>
            <a:ext cx="2167997" cy="905034"/>
          </a:xfrm>
          <a:prstGeom prst="rect">
            <a:avLst/>
          </a:prstGeom>
          <a:noFill/>
          <a:ln>
            <a:noFill/>
          </a:ln>
        </p:spPr>
        <p:txBody>
          <a:bodyPr anchorCtr="0" anchor="t" bIns="0" lIns="0" spcFirstLastPara="1" rIns="0" wrap="square" tIns="0">
            <a:spAutoFit/>
          </a:bodyPr>
          <a:lstStyle/>
          <a:p>
            <a:pPr indent="0" lvl="0" marL="0" marR="0" rtl="0" algn="l">
              <a:lnSpc>
                <a:spcPct val="135002"/>
              </a:lnSpc>
              <a:spcBef>
                <a:spcPts val="0"/>
              </a:spcBef>
              <a:spcAft>
                <a:spcPts val="0"/>
              </a:spcAft>
              <a:buNone/>
            </a:pPr>
            <a:r>
              <a:rPr b="1" lang="en-US" sz="5491">
                <a:solidFill>
                  <a:srgbClr val="020301"/>
                </a:solidFill>
                <a:latin typeface="Open Sans"/>
                <a:ea typeface="Open Sans"/>
                <a:cs typeface="Open Sans"/>
                <a:sym typeface="Open Sans"/>
              </a:rPr>
              <a:t>WHY?</a:t>
            </a:r>
            <a:endParaRPr/>
          </a:p>
        </p:txBody>
      </p:sp>
      <p:sp>
        <p:nvSpPr>
          <p:cNvPr id="148" name="Google Shape;148;p5"/>
          <p:cNvSpPr txBox="1"/>
          <p:nvPr/>
        </p:nvSpPr>
        <p:spPr>
          <a:xfrm>
            <a:off x="840683" y="1549500"/>
            <a:ext cx="16418700" cy="38595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US" sz="3799">
                <a:solidFill>
                  <a:srgbClr val="000000"/>
                </a:solidFill>
                <a:latin typeface="Open Sans"/>
                <a:ea typeface="Open Sans"/>
                <a:cs typeface="Open Sans"/>
                <a:sym typeface="Open Sans"/>
              </a:rPr>
              <a:t>The Sixth Extinction, in which we’re all living, will be unique in the Earth’s history because it will have been caused by human beings. It’s important to keep in mind that humans, for all their power to change the environment, also have the power to preserve, nurture, and protect.</a:t>
            </a:r>
            <a:endParaRPr sz="1200"/>
          </a:p>
        </p:txBody>
      </p:sp>
      <p:grpSp>
        <p:nvGrpSpPr>
          <p:cNvPr id="149" name="Google Shape;149;p5"/>
          <p:cNvGrpSpPr/>
          <p:nvPr/>
        </p:nvGrpSpPr>
        <p:grpSpPr>
          <a:xfrm>
            <a:off x="10287000" y="5345135"/>
            <a:ext cx="6972300" cy="3913165"/>
            <a:chOff x="0" y="-47625"/>
            <a:chExt cx="1836326" cy="1030628"/>
          </a:xfrm>
        </p:grpSpPr>
        <p:sp>
          <p:nvSpPr>
            <p:cNvPr id="150" name="Google Shape;150;p5"/>
            <p:cNvSpPr/>
            <p:nvPr/>
          </p:nvSpPr>
          <p:spPr>
            <a:xfrm>
              <a:off x="0" y="0"/>
              <a:ext cx="1836326" cy="983003"/>
            </a:xfrm>
            <a:custGeom>
              <a:rect b="b" l="l" r="r" t="t"/>
              <a:pathLst>
                <a:path extrusionOk="0" h="983003" w="1836326">
                  <a:moveTo>
                    <a:pt x="0" y="0"/>
                  </a:moveTo>
                  <a:lnTo>
                    <a:pt x="1836326" y="0"/>
                  </a:lnTo>
                  <a:lnTo>
                    <a:pt x="1836326" y="983003"/>
                  </a:lnTo>
                  <a:lnTo>
                    <a:pt x="0" y="98300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5"/>
            <p:cNvSpPr txBox="1"/>
            <p:nvPr/>
          </p:nvSpPr>
          <p:spPr>
            <a:xfrm>
              <a:off x="0" y="-47625"/>
              <a:ext cx="1836326" cy="103062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2" name="Google Shape;152;p5"/>
          <p:cNvSpPr txBox="1"/>
          <p:nvPr/>
        </p:nvSpPr>
        <p:spPr>
          <a:xfrm>
            <a:off x="10965031" y="5929788"/>
            <a:ext cx="5616239" cy="2066926"/>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US" sz="2999">
                <a:solidFill>
                  <a:srgbClr val="F3F5F9"/>
                </a:solidFill>
                <a:latin typeface="Open Sans"/>
                <a:ea typeface="Open Sans"/>
                <a:cs typeface="Open Sans"/>
                <a:sym typeface="Open Sans"/>
              </a:rPr>
              <a:t>We are the architects of our own destruction, but we can also be the architects of our own salvation.</a:t>
            </a:r>
            <a:endParaRPr/>
          </a:p>
        </p:txBody>
      </p:sp>
      <p:sp>
        <p:nvSpPr>
          <p:cNvPr id="153" name="Google Shape;153;p5"/>
          <p:cNvSpPr txBox="1"/>
          <p:nvPr/>
        </p:nvSpPr>
        <p:spPr>
          <a:xfrm>
            <a:off x="1028700" y="5667851"/>
            <a:ext cx="7014779" cy="2590801"/>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US" sz="2999">
                <a:solidFill>
                  <a:srgbClr val="F3F5F9"/>
                </a:solidFill>
                <a:latin typeface="Open Sans"/>
                <a:ea typeface="Open Sans"/>
                <a:cs typeface="Open Sans"/>
                <a:sym typeface="Open Sans"/>
              </a:rPr>
              <a:t>The way humanity manages or mismanages its nature-based assets, including pollinators, will, in part, define our collective future in the 2nd century.</a:t>
            </a:r>
            <a:endParaRPr/>
          </a:p>
        </p:txBody>
      </p:sp>
      <p:sp>
        <p:nvSpPr>
          <p:cNvPr id="154" name="Google Shape;154;p5"/>
          <p:cNvSpPr txBox="1"/>
          <p:nvPr/>
        </p:nvSpPr>
        <p:spPr>
          <a:xfrm>
            <a:off x="1028700" y="8424863"/>
            <a:ext cx="7014779"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100">
                <a:solidFill>
                  <a:srgbClr val="FFFFFF"/>
                </a:solidFill>
                <a:latin typeface="Arial"/>
                <a:ea typeface="Arial"/>
                <a:cs typeface="Arial"/>
                <a:sym typeface="Arial"/>
              </a:rPr>
              <a:t>UN Environment Programme (UNEP) Executive Director Achim Steiner </a:t>
            </a:r>
            <a:endParaRPr/>
          </a:p>
        </p:txBody>
      </p:sp>
      <p:sp>
        <p:nvSpPr>
          <p:cNvPr id="155" name="Google Shape;155;p5"/>
          <p:cNvSpPr txBox="1"/>
          <p:nvPr/>
        </p:nvSpPr>
        <p:spPr>
          <a:xfrm>
            <a:off x="10764734" y="8211026"/>
            <a:ext cx="7014779"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100">
                <a:solidFill>
                  <a:srgbClr val="FFFFFF"/>
                </a:solidFill>
                <a:latin typeface="Arial"/>
                <a:ea typeface="Arial"/>
                <a:cs typeface="Arial"/>
                <a:sym typeface="Arial"/>
              </a:rPr>
              <a:t>The Sixth Extinction: An Unnatural History</a:t>
            </a:r>
            <a:endParaRPr/>
          </a:p>
          <a:p>
            <a:pPr indent="0" lvl="0" marL="0" marR="0" rtl="0" algn="ctr">
              <a:lnSpc>
                <a:spcPct val="140000"/>
              </a:lnSpc>
              <a:spcBef>
                <a:spcPts val="0"/>
              </a:spcBef>
              <a:spcAft>
                <a:spcPts val="0"/>
              </a:spcAft>
              <a:buNone/>
            </a:pPr>
            <a:r>
              <a:rPr lang="en-US" sz="2100">
                <a:solidFill>
                  <a:srgbClr val="FFFFFF"/>
                </a:solidFill>
                <a:latin typeface="Arial"/>
                <a:ea typeface="Arial"/>
                <a:cs typeface="Arial"/>
                <a:sym typeface="Arial"/>
              </a:rPr>
              <a:t>Elizabeth Kolbert</a:t>
            </a:r>
            <a:endParaRPr/>
          </a:p>
        </p:txBody>
      </p:sp>
      <p:cxnSp>
        <p:nvCxnSpPr>
          <p:cNvPr id="156" name="Google Shape;156;p5"/>
          <p:cNvCxnSpPr/>
          <p:nvPr/>
        </p:nvCxnSpPr>
        <p:spPr>
          <a:xfrm rot="10800000">
            <a:off x="9163050" y="5351378"/>
            <a:ext cx="0" cy="3906922"/>
          </a:xfrm>
          <a:prstGeom prst="straightConnector1">
            <a:avLst/>
          </a:prstGeom>
          <a:noFill/>
          <a:ln cap="flat" cmpd="sng" w="38100">
            <a:solidFill>
              <a:srgbClr val="000000"/>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p:nvPr/>
        </p:nvSpPr>
        <p:spPr>
          <a:xfrm>
            <a:off x="3316218" y="1419040"/>
            <a:ext cx="6540522" cy="6485372"/>
          </a:xfrm>
          <a:custGeom>
            <a:rect b="b" l="l" r="r" t="t"/>
            <a:pathLst>
              <a:path extrusionOk="0" h="6485372" w="6540522">
                <a:moveTo>
                  <a:pt x="0" y="0"/>
                </a:moveTo>
                <a:lnTo>
                  <a:pt x="6540522" y="0"/>
                </a:lnTo>
                <a:lnTo>
                  <a:pt x="6540522" y="6485372"/>
                </a:lnTo>
                <a:lnTo>
                  <a:pt x="0" y="6485372"/>
                </a:lnTo>
                <a:lnTo>
                  <a:pt x="0" y="0"/>
                </a:lnTo>
                <a:close/>
              </a:path>
            </a:pathLst>
          </a:custGeom>
          <a:blipFill rotWithShape="1">
            <a:blip r:embed="rId3">
              <a:alphaModFix/>
            </a:blip>
            <a:stretch>
              <a:fillRect b="0" l="-3820" r="-3605" t="-123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6"/>
          <p:cNvSpPr/>
          <p:nvPr/>
        </p:nvSpPr>
        <p:spPr>
          <a:xfrm>
            <a:off x="10492406" y="1843221"/>
            <a:ext cx="6430240" cy="5910757"/>
          </a:xfrm>
          <a:custGeom>
            <a:rect b="b" l="l" r="r" t="t"/>
            <a:pathLst>
              <a:path extrusionOk="0" h="5910757" w="6430240">
                <a:moveTo>
                  <a:pt x="0" y="0"/>
                </a:moveTo>
                <a:lnTo>
                  <a:pt x="6430241" y="0"/>
                </a:lnTo>
                <a:lnTo>
                  <a:pt x="6430241" y="5910756"/>
                </a:lnTo>
                <a:lnTo>
                  <a:pt x="0" y="5910756"/>
                </a:lnTo>
                <a:lnTo>
                  <a:pt x="0" y="0"/>
                </a:lnTo>
                <a:close/>
              </a:path>
            </a:pathLst>
          </a:custGeom>
          <a:blipFill rotWithShape="1">
            <a:blip r:embed="rId4">
              <a:alphaModFix/>
            </a:blip>
            <a:stretch>
              <a:fillRect b="-3293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6"/>
          <p:cNvSpPr/>
          <p:nvPr/>
        </p:nvSpPr>
        <p:spPr>
          <a:xfrm>
            <a:off x="3037206" y="7473389"/>
            <a:ext cx="6838583" cy="2206628"/>
          </a:xfrm>
          <a:custGeom>
            <a:rect b="b" l="l" r="r" t="t"/>
            <a:pathLst>
              <a:path extrusionOk="0" h="2206628" w="6838583">
                <a:moveTo>
                  <a:pt x="0" y="0"/>
                </a:moveTo>
                <a:lnTo>
                  <a:pt x="6838584" y="0"/>
                </a:lnTo>
                <a:lnTo>
                  <a:pt x="6838584" y="2206629"/>
                </a:lnTo>
                <a:lnTo>
                  <a:pt x="0" y="2206629"/>
                </a:lnTo>
                <a:lnTo>
                  <a:pt x="0" y="0"/>
                </a:lnTo>
                <a:close/>
              </a:path>
            </a:pathLst>
          </a:custGeom>
          <a:blipFill rotWithShape="1">
            <a:blip r:embed="rId5">
              <a:alphaModFix/>
            </a:blip>
            <a:stretch>
              <a:fillRect b="-104762" l="-380" r="-55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6"/>
          <p:cNvSpPr/>
          <p:nvPr/>
        </p:nvSpPr>
        <p:spPr>
          <a:xfrm>
            <a:off x="3576004" y="9728204"/>
            <a:ext cx="3425138" cy="381843"/>
          </a:xfrm>
          <a:custGeom>
            <a:rect b="b" l="l" r="r" t="t"/>
            <a:pathLst>
              <a:path extrusionOk="0" h="381843" w="3425138">
                <a:moveTo>
                  <a:pt x="0" y="0"/>
                </a:moveTo>
                <a:lnTo>
                  <a:pt x="3425138" y="0"/>
                </a:lnTo>
                <a:lnTo>
                  <a:pt x="3425138" y="381843"/>
                </a:lnTo>
                <a:lnTo>
                  <a:pt x="0" y="381843"/>
                </a:lnTo>
                <a:lnTo>
                  <a:pt x="0" y="0"/>
                </a:lnTo>
                <a:close/>
              </a:path>
            </a:pathLst>
          </a:custGeom>
          <a:blipFill rotWithShape="1">
            <a:blip r:embed="rId5">
              <a:alphaModFix/>
            </a:blip>
            <a:stretch>
              <a:fillRect b="-469972" l="-15729" r="-82845" t="-54052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6">
            <a:hlinkClick r:id="rId6"/>
          </p:cNvPr>
          <p:cNvSpPr/>
          <p:nvPr/>
        </p:nvSpPr>
        <p:spPr>
          <a:xfrm>
            <a:off x="9422700" y="8287413"/>
            <a:ext cx="8628892" cy="1097842"/>
          </a:xfrm>
          <a:custGeom>
            <a:rect b="b" l="l" r="r" t="t"/>
            <a:pathLst>
              <a:path extrusionOk="0" h="1097842" w="8628892">
                <a:moveTo>
                  <a:pt x="0" y="0"/>
                </a:moveTo>
                <a:lnTo>
                  <a:pt x="8628892" y="0"/>
                </a:lnTo>
                <a:lnTo>
                  <a:pt x="8628892" y="1097842"/>
                </a:lnTo>
                <a:lnTo>
                  <a:pt x="0" y="1097842"/>
                </a:lnTo>
                <a:lnTo>
                  <a:pt x="0" y="0"/>
                </a:lnTo>
                <a:close/>
              </a:path>
            </a:pathLst>
          </a:custGeom>
          <a:blipFill rotWithShape="1">
            <a:blip r:embed="rId3">
              <a:alphaModFix/>
            </a:blip>
            <a:stretch>
              <a:fillRect b="-715328"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66" name="Google Shape;166;p6"/>
          <p:cNvCxnSpPr/>
          <p:nvPr/>
        </p:nvCxnSpPr>
        <p:spPr>
          <a:xfrm>
            <a:off x="10189665" y="9719707"/>
            <a:ext cx="6492240" cy="0"/>
          </a:xfrm>
          <a:prstGeom prst="straightConnector1">
            <a:avLst/>
          </a:prstGeom>
          <a:noFill/>
          <a:ln cap="flat" cmpd="sng" w="38100">
            <a:solidFill>
              <a:srgbClr val="000000"/>
            </a:solidFill>
            <a:prstDash val="solid"/>
            <a:round/>
            <a:headEnd len="sm" w="sm" type="none"/>
            <a:tailEnd len="sm" w="sm" type="none"/>
          </a:ln>
        </p:spPr>
      </p:cxnSp>
      <p:cxnSp>
        <p:nvCxnSpPr>
          <p:cNvPr id="167" name="Google Shape;167;p6"/>
          <p:cNvCxnSpPr/>
          <p:nvPr/>
        </p:nvCxnSpPr>
        <p:spPr>
          <a:xfrm>
            <a:off x="10189665" y="7952960"/>
            <a:ext cx="6492240" cy="0"/>
          </a:xfrm>
          <a:prstGeom prst="straightConnector1">
            <a:avLst/>
          </a:prstGeom>
          <a:noFill/>
          <a:ln cap="flat" cmpd="sng" w="38100">
            <a:solidFill>
              <a:srgbClr val="000000"/>
            </a:solidFill>
            <a:prstDash val="solid"/>
            <a:round/>
            <a:headEnd len="sm" w="sm" type="none"/>
            <a:tailEnd len="sm" w="sm" type="none"/>
          </a:ln>
        </p:spPr>
      </p:cxnSp>
      <p:grpSp>
        <p:nvGrpSpPr>
          <p:cNvPr id="168" name="Google Shape;168;p6"/>
          <p:cNvGrpSpPr/>
          <p:nvPr/>
        </p:nvGrpSpPr>
        <p:grpSpPr>
          <a:xfrm>
            <a:off x="0" y="-175125"/>
            <a:ext cx="2684781" cy="10462125"/>
            <a:chOff x="0" y="-47625"/>
            <a:chExt cx="730124" cy="2845168"/>
          </a:xfrm>
        </p:grpSpPr>
        <p:sp>
          <p:nvSpPr>
            <p:cNvPr id="169" name="Google Shape;169;p6"/>
            <p:cNvSpPr/>
            <p:nvPr/>
          </p:nvSpPr>
          <p:spPr>
            <a:xfrm>
              <a:off x="0" y="0"/>
              <a:ext cx="730124" cy="2797543"/>
            </a:xfrm>
            <a:custGeom>
              <a:rect b="b" l="l" r="r" t="t"/>
              <a:pathLst>
                <a:path extrusionOk="0" h="2797543" w="730124">
                  <a:moveTo>
                    <a:pt x="0" y="0"/>
                  </a:moveTo>
                  <a:lnTo>
                    <a:pt x="730124" y="0"/>
                  </a:lnTo>
                  <a:lnTo>
                    <a:pt x="730124" y="2797543"/>
                  </a:lnTo>
                  <a:lnTo>
                    <a:pt x="0" y="2797543"/>
                  </a:lnTo>
                  <a:close/>
                </a:path>
              </a:pathLst>
            </a:custGeom>
            <a:solidFill>
              <a:srgbClr val="F7A81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6"/>
            <p:cNvSpPr txBox="1"/>
            <p:nvPr/>
          </p:nvSpPr>
          <p:spPr>
            <a:xfrm>
              <a:off x="0" y="-47625"/>
              <a:ext cx="730124" cy="2845168"/>
            </a:xfrm>
            <a:prstGeom prst="rect">
              <a:avLst/>
            </a:prstGeom>
            <a:noFill/>
            <a:ln>
              <a:noFill/>
            </a:ln>
          </p:spPr>
          <p:txBody>
            <a:bodyPr anchorCtr="0" anchor="ctr" bIns="50250" lIns="50250" spcFirstLastPara="1" rIns="50250" wrap="square" tIns="5025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1" name="Google Shape;171;p6"/>
          <p:cNvSpPr/>
          <p:nvPr/>
        </p:nvSpPr>
        <p:spPr>
          <a:xfrm>
            <a:off x="291471" y="4509430"/>
            <a:ext cx="2154084" cy="1992528"/>
          </a:xfrm>
          <a:custGeom>
            <a:rect b="b" l="l" r="r" t="t"/>
            <a:pathLst>
              <a:path extrusionOk="0" h="1992528" w="2154084">
                <a:moveTo>
                  <a:pt x="0" y="0"/>
                </a:moveTo>
                <a:lnTo>
                  <a:pt x="2154085" y="0"/>
                </a:lnTo>
                <a:lnTo>
                  <a:pt x="2154085" y="1992528"/>
                </a:lnTo>
                <a:lnTo>
                  <a:pt x="0" y="199252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6"/>
          <p:cNvSpPr txBox="1"/>
          <p:nvPr/>
        </p:nvSpPr>
        <p:spPr>
          <a:xfrm>
            <a:off x="4897151" y="562258"/>
            <a:ext cx="10585028" cy="1142435"/>
          </a:xfrm>
          <a:prstGeom prst="rect">
            <a:avLst/>
          </a:prstGeom>
          <a:noFill/>
          <a:ln>
            <a:noFill/>
          </a:ln>
        </p:spPr>
        <p:txBody>
          <a:bodyPr anchorCtr="0" anchor="t" bIns="0" lIns="0" spcFirstLastPara="1" rIns="0" wrap="square" tIns="0">
            <a:spAutoFit/>
          </a:bodyPr>
          <a:lstStyle/>
          <a:p>
            <a:pPr indent="0" lvl="0" marL="0" marR="0" rtl="0" algn="ctr">
              <a:lnSpc>
                <a:spcPct val="80983"/>
              </a:lnSpc>
              <a:spcBef>
                <a:spcPts val="0"/>
              </a:spcBef>
              <a:spcAft>
                <a:spcPts val="0"/>
              </a:spcAft>
              <a:buNone/>
            </a:pPr>
            <a:r>
              <a:rPr b="1" lang="en-US" sz="5490">
                <a:solidFill>
                  <a:srgbClr val="000000"/>
                </a:solidFill>
                <a:latin typeface="Open Sans"/>
                <a:ea typeface="Open Sans"/>
                <a:cs typeface="Open Sans"/>
                <a:sym typeface="Open Sans"/>
              </a:rPr>
              <a:t>WHY? </a:t>
            </a:r>
            <a:endParaRPr/>
          </a:p>
          <a:p>
            <a:pPr indent="0" lvl="0" marL="0" marR="0" rtl="0" algn="ctr">
              <a:lnSpc>
                <a:spcPct val="140010"/>
              </a:lnSpc>
              <a:spcBef>
                <a:spcPts val="0"/>
              </a:spcBef>
              <a:spcAft>
                <a:spcPts val="0"/>
              </a:spcAft>
              <a:buNone/>
            </a:pPr>
            <a:r>
              <a:rPr b="1" lang="en-US" sz="3999">
                <a:solidFill>
                  <a:srgbClr val="F7A816"/>
                </a:solidFill>
                <a:latin typeface="Open Sans"/>
                <a:ea typeface="Open Sans"/>
                <a:cs typeface="Open Sans"/>
                <a:sym typeface="Open Sans"/>
              </a:rPr>
              <a:t>IT’S NOT JUST ABOUT THE BIRDS AND BEES</a:t>
            </a:r>
            <a:endParaRPr/>
          </a:p>
        </p:txBody>
      </p:sp>
      <p:sp>
        <p:nvSpPr>
          <p:cNvPr id="173" name="Google Shape;173;p6"/>
          <p:cNvSpPr txBox="1"/>
          <p:nvPr/>
        </p:nvSpPr>
        <p:spPr>
          <a:xfrm>
            <a:off x="12569089" y="7261342"/>
            <a:ext cx="5009879" cy="448311"/>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b="1" lang="en-US" sz="2599" u="sng">
                <a:solidFill>
                  <a:srgbClr val="000000"/>
                </a:solidFill>
                <a:latin typeface="Open Sans"/>
                <a:ea typeface="Open Sans"/>
                <a:cs typeface="Open Sans"/>
                <a:sym typeface="Open Sans"/>
                <a:hlinkClick r:id="rId8">
                  <a:extLst>
                    <a:ext uri="{A12FA001-AC4F-418D-AE19-62706E023703}">
                      <ahyp:hlinkClr val="tx"/>
                    </a:ext>
                  </a:extLst>
                </a:hlinkClick>
              </a:rPr>
              <a:t>Source: ERSAG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A816"/>
        </a:solidFill>
      </p:bgPr>
    </p:bg>
    <p:spTree>
      <p:nvGrpSpPr>
        <p:cNvPr id="177" name="Shape 177"/>
        <p:cNvGrpSpPr/>
        <p:nvPr/>
      </p:nvGrpSpPr>
      <p:grpSpPr>
        <a:xfrm>
          <a:off x="0" y="0"/>
          <a:ext cx="0" cy="0"/>
          <a:chOff x="0" y="0"/>
          <a:chExt cx="0" cy="0"/>
        </a:xfrm>
      </p:grpSpPr>
      <p:sp>
        <p:nvSpPr>
          <p:cNvPr id="178" name="Google Shape;178;p7"/>
          <p:cNvSpPr txBox="1"/>
          <p:nvPr/>
        </p:nvSpPr>
        <p:spPr>
          <a:xfrm>
            <a:off x="1288186" y="3912112"/>
            <a:ext cx="16230600" cy="3181350"/>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800">
              <a:solidFill>
                <a:schemeClr val="dk1"/>
              </a:solidFill>
              <a:latin typeface="Calibri"/>
              <a:ea typeface="Calibri"/>
              <a:cs typeface="Calibri"/>
              <a:sym typeface="Calibri"/>
            </a:endParaRPr>
          </a:p>
          <a:p>
            <a:pPr indent="-323850" lvl="1" marL="647700" marR="0" rtl="0" algn="l">
              <a:lnSpc>
                <a:spcPct val="140000"/>
              </a:lnSpc>
              <a:spcBef>
                <a:spcPts val="0"/>
              </a:spcBef>
              <a:spcAft>
                <a:spcPts val="0"/>
              </a:spcAft>
              <a:buClr>
                <a:srgbClr val="FFFFFF"/>
              </a:buClr>
              <a:buSzPts val="3000"/>
              <a:buFont typeface="Arial"/>
              <a:buChar char="•"/>
            </a:pPr>
            <a:r>
              <a:rPr b="1" i="0" lang="en-US" sz="3000" u="none" cap="none" strike="noStrike">
                <a:solidFill>
                  <a:srgbClr val="FFFFFF"/>
                </a:solidFill>
                <a:latin typeface="Open Sans"/>
                <a:ea typeface="Open Sans"/>
                <a:cs typeface="Open Sans"/>
                <a:sym typeface="Open Sans"/>
              </a:rPr>
              <a:t>Bees are a cornerstone of our food system, and along with other pollinators, they help support the plants that provide the air we breathe.</a:t>
            </a:r>
            <a:endParaRPr/>
          </a:p>
          <a:p>
            <a:pPr indent="-323850" lvl="1" marL="647700" marR="0" rtl="0" algn="l">
              <a:lnSpc>
                <a:spcPct val="140000"/>
              </a:lnSpc>
              <a:spcBef>
                <a:spcPts val="0"/>
              </a:spcBef>
              <a:spcAft>
                <a:spcPts val="0"/>
              </a:spcAft>
              <a:buClr>
                <a:srgbClr val="FFFFFF"/>
              </a:buClr>
              <a:buSzPts val="3000"/>
              <a:buFont typeface="Arial"/>
              <a:buChar char="•"/>
            </a:pPr>
            <a:r>
              <a:rPr b="1" i="0" lang="en-US" sz="3000" u="none" cap="none" strike="noStrike">
                <a:solidFill>
                  <a:srgbClr val="FFFFFF"/>
                </a:solidFill>
                <a:latin typeface="Open Sans"/>
                <a:ea typeface="Open Sans"/>
                <a:cs typeface="Open Sans"/>
                <a:sym typeface="Open Sans"/>
              </a:rPr>
              <a:t>Nearly 90% of flowering plant species on the planet require pollinators to aid in reproduction. This not only provides a food system for wildlife but also creates shelter for animals. </a:t>
            </a:r>
            <a:endParaRPr/>
          </a:p>
        </p:txBody>
      </p:sp>
      <p:grpSp>
        <p:nvGrpSpPr>
          <p:cNvPr id="179" name="Google Shape;179;p7"/>
          <p:cNvGrpSpPr/>
          <p:nvPr/>
        </p:nvGrpSpPr>
        <p:grpSpPr>
          <a:xfrm>
            <a:off x="191650" y="7768151"/>
            <a:ext cx="8115354" cy="2814087"/>
            <a:chOff x="0" y="-47625"/>
            <a:chExt cx="2137363" cy="647110"/>
          </a:xfrm>
        </p:grpSpPr>
        <p:sp>
          <p:nvSpPr>
            <p:cNvPr id="180" name="Google Shape;180;p7"/>
            <p:cNvSpPr/>
            <p:nvPr/>
          </p:nvSpPr>
          <p:spPr>
            <a:xfrm>
              <a:off x="0" y="0"/>
              <a:ext cx="2137363" cy="599485"/>
            </a:xfrm>
            <a:custGeom>
              <a:rect b="b" l="l" r="r" t="t"/>
              <a:pathLst>
                <a:path extrusionOk="0" h="599485" w="2137363">
                  <a:moveTo>
                    <a:pt x="0" y="0"/>
                  </a:moveTo>
                  <a:lnTo>
                    <a:pt x="2137363" y="0"/>
                  </a:lnTo>
                  <a:lnTo>
                    <a:pt x="2137363" y="599485"/>
                  </a:lnTo>
                  <a:lnTo>
                    <a:pt x="0" y="5994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7"/>
            <p:cNvSpPr txBox="1"/>
            <p:nvPr/>
          </p:nvSpPr>
          <p:spPr>
            <a:xfrm>
              <a:off x="0" y="-47625"/>
              <a:ext cx="2137363" cy="64711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2" name="Google Shape;182;p7"/>
          <p:cNvSpPr txBox="1"/>
          <p:nvPr/>
        </p:nvSpPr>
        <p:spPr>
          <a:xfrm>
            <a:off x="1429680" y="423723"/>
            <a:ext cx="15428640" cy="165112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490">
                <a:solidFill>
                  <a:srgbClr val="000000"/>
                </a:solidFill>
                <a:latin typeface="Open Sans"/>
                <a:ea typeface="Open Sans"/>
                <a:cs typeface="Open Sans"/>
                <a:sym typeface="Open Sans"/>
              </a:rPr>
              <a:t>WHY?</a:t>
            </a:r>
            <a:endParaRPr/>
          </a:p>
          <a:p>
            <a:pPr indent="0" lvl="0" marL="0" marR="0" rtl="0" algn="ctr">
              <a:lnSpc>
                <a:spcPct val="140010"/>
              </a:lnSpc>
              <a:spcBef>
                <a:spcPts val="0"/>
              </a:spcBef>
              <a:spcAft>
                <a:spcPts val="0"/>
              </a:spcAft>
              <a:buNone/>
            </a:pPr>
            <a:r>
              <a:rPr b="1" lang="en-US" sz="3999">
                <a:solidFill>
                  <a:srgbClr val="000000"/>
                </a:solidFill>
                <a:latin typeface="Open Sans"/>
                <a:ea typeface="Open Sans"/>
                <a:cs typeface="Open Sans"/>
                <a:sym typeface="Open Sans"/>
              </a:rPr>
              <a:t>THE BEE IS THE PERFECT POLLINATOR TO SERVE AS A SYMBOL </a:t>
            </a:r>
            <a:endParaRPr/>
          </a:p>
        </p:txBody>
      </p:sp>
      <p:sp>
        <p:nvSpPr>
          <p:cNvPr id="183" name="Google Shape;183;p7"/>
          <p:cNvSpPr txBox="1"/>
          <p:nvPr/>
        </p:nvSpPr>
        <p:spPr>
          <a:xfrm>
            <a:off x="-198020" y="7974609"/>
            <a:ext cx="8374800" cy="240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000000"/>
                </a:solidFill>
                <a:latin typeface="Open Sans"/>
                <a:ea typeface="Open Sans"/>
                <a:cs typeface="Open Sans"/>
                <a:sym typeface="Open Sans"/>
              </a:rPr>
              <a:t>“The bee is more honored than other animals not because she labors,....but because she labors for others”.</a:t>
            </a:r>
            <a:endParaRPr/>
          </a:p>
          <a:p>
            <a:pPr indent="0" lvl="0" marL="0" marR="0" rtl="0" algn="ctr">
              <a:lnSpc>
                <a:spcPct val="140000"/>
              </a:lnSpc>
              <a:spcBef>
                <a:spcPts val="0"/>
              </a:spcBef>
              <a:spcAft>
                <a:spcPts val="0"/>
              </a:spcAft>
              <a:buNone/>
            </a:pPr>
            <a:r>
              <a:rPr b="1" lang="en-US" sz="3000">
                <a:solidFill>
                  <a:srgbClr val="000000"/>
                </a:solidFill>
                <a:latin typeface="Open Sans"/>
                <a:ea typeface="Open Sans"/>
                <a:cs typeface="Open Sans"/>
                <a:sym typeface="Open Sans"/>
              </a:rPr>
              <a:t>Saint John Chrysostom</a:t>
            </a:r>
            <a:endParaRPr/>
          </a:p>
        </p:txBody>
      </p:sp>
      <p:sp>
        <p:nvSpPr>
          <p:cNvPr id="184" name="Google Shape;184;p7"/>
          <p:cNvSpPr txBox="1"/>
          <p:nvPr/>
        </p:nvSpPr>
        <p:spPr>
          <a:xfrm>
            <a:off x="1254457" y="2303450"/>
            <a:ext cx="16298057" cy="2114550"/>
          </a:xfrm>
          <a:prstGeom prst="rect">
            <a:avLst/>
          </a:prstGeom>
          <a:noFill/>
          <a:ln>
            <a:noFill/>
          </a:ln>
        </p:spPr>
        <p:txBody>
          <a:bodyPr anchorCtr="0" anchor="t" bIns="0" lIns="0" spcFirstLastPara="1" rIns="0" wrap="square" tIns="0">
            <a:spAutoFit/>
          </a:bodyPr>
          <a:lstStyle/>
          <a:p>
            <a:pPr indent="-323850" lvl="1" marL="647700" marR="0" rtl="0" algn="l">
              <a:lnSpc>
                <a:spcPct val="140000"/>
              </a:lnSpc>
              <a:spcBef>
                <a:spcPts val="0"/>
              </a:spcBef>
              <a:spcAft>
                <a:spcPts val="0"/>
              </a:spcAft>
              <a:buClr>
                <a:srgbClr val="FFFFFF"/>
              </a:buClr>
              <a:buSzPts val="3000"/>
              <a:buFont typeface="Arial"/>
              <a:buChar char="•"/>
            </a:pPr>
            <a:r>
              <a:rPr b="1" i="0" lang="en-US" sz="3000" u="none" cap="none" strike="noStrike">
                <a:solidFill>
                  <a:srgbClr val="FFFFFF"/>
                </a:solidFill>
                <a:latin typeface="Open Sans"/>
                <a:ea typeface="Open Sans"/>
                <a:cs typeface="Open Sans"/>
                <a:sym typeface="Open Sans"/>
              </a:rPr>
              <a:t>Almost 90% of wild plants and 75% of leading global crops depend on animal pollination. One out of every three mouthfuls of our food depends on pollinators such as bees. Crops that depend on pollination are five times more valuable than those that do not. They are the most economically important.</a:t>
            </a:r>
            <a:endParaRPr/>
          </a:p>
        </p:txBody>
      </p:sp>
      <p:sp>
        <p:nvSpPr>
          <p:cNvPr id="185" name="Google Shape;185;p7"/>
          <p:cNvSpPr txBox="1"/>
          <p:nvPr/>
        </p:nvSpPr>
        <p:spPr>
          <a:xfrm>
            <a:off x="9059479" y="7093462"/>
            <a:ext cx="5867400" cy="454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950" u="sng">
                <a:solidFill>
                  <a:srgbClr val="000000"/>
                </a:solidFill>
                <a:latin typeface="Open Sans"/>
                <a:ea typeface="Open Sans"/>
                <a:cs typeface="Open Sans"/>
                <a:sym typeface="Open Sans"/>
                <a:hlinkClick r:id="rId3">
                  <a:extLst>
                    <a:ext uri="{A12FA001-AC4F-418D-AE19-62706E023703}">
                      <ahyp:hlinkClr val="tx"/>
                    </a:ext>
                  </a:extLst>
                </a:hlinkClick>
              </a:rPr>
              <a:t>Source:  Friends of The Earth</a:t>
            </a:r>
            <a:endParaRPr/>
          </a:p>
        </p:txBody>
      </p:sp>
      <p:sp>
        <p:nvSpPr>
          <p:cNvPr id="186" name="Google Shape;186;p7"/>
          <p:cNvSpPr/>
          <p:nvPr/>
        </p:nvSpPr>
        <p:spPr>
          <a:xfrm>
            <a:off x="12812566" y="7824634"/>
            <a:ext cx="2224216" cy="2057400"/>
          </a:xfrm>
          <a:custGeom>
            <a:rect b="b" l="l" r="r" t="t"/>
            <a:pathLst>
              <a:path extrusionOk="0" h="2057400" w="2224216">
                <a:moveTo>
                  <a:pt x="0" y="0"/>
                </a:moveTo>
                <a:lnTo>
                  <a:pt x="2224216" y="0"/>
                </a:lnTo>
                <a:lnTo>
                  <a:pt x="2224216" y="2057400"/>
                </a:lnTo>
                <a:lnTo>
                  <a:pt x="0" y="2057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A816"/>
        </a:solidFill>
      </p:bgPr>
    </p:bg>
    <p:spTree>
      <p:nvGrpSpPr>
        <p:cNvPr id="190" name="Shape 190"/>
        <p:cNvGrpSpPr/>
        <p:nvPr/>
      </p:nvGrpSpPr>
      <p:grpSpPr>
        <a:xfrm>
          <a:off x="0" y="0"/>
          <a:ext cx="0" cy="0"/>
          <a:chOff x="0" y="0"/>
          <a:chExt cx="0" cy="0"/>
        </a:xfrm>
      </p:grpSpPr>
      <p:grpSp>
        <p:nvGrpSpPr>
          <p:cNvPr id="191" name="Google Shape;191;p8"/>
          <p:cNvGrpSpPr/>
          <p:nvPr/>
        </p:nvGrpSpPr>
        <p:grpSpPr>
          <a:xfrm>
            <a:off x="0" y="-180826"/>
            <a:ext cx="18288000" cy="2456995"/>
            <a:chOff x="0" y="-47625"/>
            <a:chExt cx="4816593" cy="647110"/>
          </a:xfrm>
        </p:grpSpPr>
        <p:sp>
          <p:nvSpPr>
            <p:cNvPr id="192" name="Google Shape;192;p8"/>
            <p:cNvSpPr/>
            <p:nvPr/>
          </p:nvSpPr>
          <p:spPr>
            <a:xfrm>
              <a:off x="0" y="0"/>
              <a:ext cx="4816592" cy="599485"/>
            </a:xfrm>
            <a:custGeom>
              <a:rect b="b" l="l" r="r" t="t"/>
              <a:pathLst>
                <a:path extrusionOk="0" h="599485" w="4816592">
                  <a:moveTo>
                    <a:pt x="0" y="0"/>
                  </a:moveTo>
                  <a:lnTo>
                    <a:pt x="4816592" y="0"/>
                  </a:lnTo>
                  <a:lnTo>
                    <a:pt x="4816592" y="599485"/>
                  </a:lnTo>
                  <a:lnTo>
                    <a:pt x="0" y="5994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8"/>
            <p:cNvSpPr txBox="1"/>
            <p:nvPr/>
          </p:nvSpPr>
          <p:spPr>
            <a:xfrm>
              <a:off x="0" y="-47625"/>
              <a:ext cx="4816593" cy="64711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4" name="Google Shape;194;p8"/>
          <p:cNvSpPr txBox="1"/>
          <p:nvPr/>
        </p:nvSpPr>
        <p:spPr>
          <a:xfrm>
            <a:off x="1429680" y="423723"/>
            <a:ext cx="15428640" cy="165112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490">
                <a:solidFill>
                  <a:srgbClr val="000000"/>
                </a:solidFill>
                <a:latin typeface="Open Sans"/>
                <a:ea typeface="Open Sans"/>
                <a:cs typeface="Open Sans"/>
                <a:sym typeface="Open Sans"/>
              </a:rPr>
              <a:t>WHY?</a:t>
            </a:r>
            <a:endParaRPr/>
          </a:p>
          <a:p>
            <a:pPr indent="0" lvl="0" marL="0" marR="0" rtl="0" algn="ctr">
              <a:lnSpc>
                <a:spcPct val="140010"/>
              </a:lnSpc>
              <a:spcBef>
                <a:spcPts val="0"/>
              </a:spcBef>
              <a:spcAft>
                <a:spcPts val="0"/>
              </a:spcAft>
              <a:buNone/>
            </a:pPr>
            <a:r>
              <a:rPr b="1" lang="en-US" sz="3999">
                <a:solidFill>
                  <a:srgbClr val="000000"/>
                </a:solidFill>
                <a:latin typeface="Open Sans"/>
                <a:ea typeface="Open Sans"/>
                <a:cs typeface="Open Sans"/>
                <a:sym typeface="Open Sans"/>
              </a:rPr>
              <a:t>THE BEE IS THE PERFECT POLLINATOR TO SERVE AS A SYMBOL </a:t>
            </a:r>
            <a:endParaRPr/>
          </a:p>
        </p:txBody>
      </p:sp>
      <p:grpSp>
        <p:nvGrpSpPr>
          <p:cNvPr id="195" name="Google Shape;195;p8"/>
          <p:cNvGrpSpPr/>
          <p:nvPr/>
        </p:nvGrpSpPr>
        <p:grpSpPr>
          <a:xfrm>
            <a:off x="-368925" y="8105151"/>
            <a:ext cx="19076598" cy="2850382"/>
            <a:chOff x="0" y="-47625"/>
            <a:chExt cx="4816593" cy="750713"/>
          </a:xfrm>
        </p:grpSpPr>
        <p:sp>
          <p:nvSpPr>
            <p:cNvPr id="196" name="Google Shape;196;p8"/>
            <p:cNvSpPr/>
            <p:nvPr/>
          </p:nvSpPr>
          <p:spPr>
            <a:xfrm>
              <a:off x="0" y="0"/>
              <a:ext cx="4816592" cy="703088"/>
            </a:xfrm>
            <a:custGeom>
              <a:rect b="b" l="l" r="r" t="t"/>
              <a:pathLst>
                <a:path extrusionOk="0" h="703088" w="4816592">
                  <a:moveTo>
                    <a:pt x="0" y="0"/>
                  </a:moveTo>
                  <a:lnTo>
                    <a:pt x="4816592" y="0"/>
                  </a:lnTo>
                  <a:lnTo>
                    <a:pt x="4816592" y="703088"/>
                  </a:lnTo>
                  <a:lnTo>
                    <a:pt x="0" y="70308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8"/>
            <p:cNvSpPr txBox="1"/>
            <p:nvPr/>
          </p:nvSpPr>
          <p:spPr>
            <a:xfrm>
              <a:off x="0" y="-47625"/>
              <a:ext cx="4816593" cy="75071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8" name="Google Shape;198;p8"/>
          <p:cNvSpPr/>
          <p:nvPr/>
        </p:nvSpPr>
        <p:spPr>
          <a:xfrm>
            <a:off x="7837742" y="8501645"/>
            <a:ext cx="2224216" cy="2057400"/>
          </a:xfrm>
          <a:custGeom>
            <a:rect b="b" l="l" r="r" t="t"/>
            <a:pathLst>
              <a:path extrusionOk="0" h="2057400" w="2224216">
                <a:moveTo>
                  <a:pt x="0" y="0"/>
                </a:moveTo>
                <a:lnTo>
                  <a:pt x="2224216" y="0"/>
                </a:lnTo>
                <a:lnTo>
                  <a:pt x="2224216" y="2057400"/>
                </a:lnTo>
                <a:lnTo>
                  <a:pt x="0" y="20574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8"/>
          <p:cNvSpPr txBox="1"/>
          <p:nvPr/>
        </p:nvSpPr>
        <p:spPr>
          <a:xfrm>
            <a:off x="1397175" y="2365550"/>
            <a:ext cx="15493800" cy="544890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lang="en-US" sz="3000">
                <a:solidFill>
                  <a:srgbClr val="000000"/>
                </a:solidFill>
                <a:latin typeface="Arial"/>
                <a:ea typeface="Arial"/>
                <a:cs typeface="Arial"/>
                <a:sym typeface="Arial"/>
              </a:rPr>
              <a:t>The fact is that of the 100 crop species</a:t>
            </a:r>
            <a:endParaRPr/>
          </a:p>
          <a:p>
            <a:pPr indent="0" lvl="0" marL="0" marR="0" rtl="0" algn="ctr">
              <a:lnSpc>
                <a:spcPct val="135000"/>
              </a:lnSpc>
              <a:spcBef>
                <a:spcPts val="0"/>
              </a:spcBef>
              <a:spcAft>
                <a:spcPts val="0"/>
              </a:spcAft>
              <a:buNone/>
            </a:pPr>
            <a:r>
              <a:rPr lang="en-US" sz="3000">
                <a:solidFill>
                  <a:srgbClr val="000000"/>
                </a:solidFill>
                <a:latin typeface="Arial"/>
                <a:ea typeface="Arial"/>
                <a:cs typeface="Arial"/>
                <a:sym typeface="Arial"/>
              </a:rPr>
              <a:t>that provide 90 per cent of the world’s food, over 70 are pollinated by bees.”</a:t>
            </a:r>
            <a:endParaRPr/>
          </a:p>
          <a:p>
            <a:pPr indent="0" lvl="0" marL="0" marR="0" rtl="0" algn="ctr">
              <a:lnSpc>
                <a:spcPct val="135000"/>
              </a:lnSpc>
              <a:spcBef>
                <a:spcPts val="0"/>
              </a:spcBef>
              <a:spcAft>
                <a:spcPts val="0"/>
              </a:spcAft>
              <a:buNone/>
            </a:pPr>
            <a:r>
              <a:rPr lang="en-US" sz="3000">
                <a:solidFill>
                  <a:srgbClr val="000000"/>
                </a:solidFill>
                <a:latin typeface="Arial"/>
                <a:ea typeface="Arial"/>
                <a:cs typeface="Arial"/>
                <a:sym typeface="Arial"/>
              </a:rPr>
              <a:t>- Achim Steiner, Executive Director UN Environment Programme (UNEP)</a:t>
            </a:r>
            <a:endParaRPr/>
          </a:p>
          <a:p>
            <a:pPr indent="0" lvl="0" marL="0" marR="0" rtl="0" algn="ctr">
              <a:lnSpc>
                <a:spcPct val="135000"/>
              </a:lnSpc>
              <a:spcBef>
                <a:spcPts val="0"/>
              </a:spcBef>
              <a:spcAft>
                <a:spcPts val="0"/>
              </a:spcAft>
              <a:buNone/>
            </a:pPr>
            <a:r>
              <a:t/>
            </a:r>
            <a:endParaRPr sz="3000">
              <a:solidFill>
                <a:srgbClr val="000000"/>
              </a:solidFill>
              <a:latin typeface="Arial"/>
              <a:ea typeface="Arial"/>
              <a:cs typeface="Arial"/>
              <a:sym typeface="Arial"/>
            </a:endParaRPr>
          </a:p>
          <a:p>
            <a:pPr indent="0" lvl="0" marL="0" marR="0" rtl="0" algn="ctr">
              <a:lnSpc>
                <a:spcPct val="135000"/>
              </a:lnSpc>
              <a:spcBef>
                <a:spcPts val="0"/>
              </a:spcBef>
              <a:spcAft>
                <a:spcPts val="0"/>
              </a:spcAft>
              <a:buNone/>
            </a:pPr>
            <a:r>
              <a:rPr lang="en-US" sz="3000">
                <a:solidFill>
                  <a:srgbClr val="000000"/>
                </a:solidFill>
                <a:latin typeface="Arial"/>
                <a:ea typeface="Arial"/>
                <a:cs typeface="Arial"/>
                <a:sym typeface="Arial"/>
              </a:rPr>
              <a:t>“Human beings have fabricated the illusion that in the 21st century they have the technological prowess to be independent of nature. Bees underline the reality that we are more, not less, dependent on nature’s services in a world of close to 7 billion people”</a:t>
            </a:r>
            <a:endParaRPr/>
          </a:p>
          <a:p>
            <a:pPr indent="0" lvl="0" marL="0" marR="0" rtl="0" algn="ctr">
              <a:lnSpc>
                <a:spcPct val="135000"/>
              </a:lnSpc>
              <a:spcBef>
                <a:spcPts val="0"/>
              </a:spcBef>
              <a:spcAft>
                <a:spcPts val="0"/>
              </a:spcAft>
              <a:buNone/>
            </a:pPr>
            <a:r>
              <a:rPr lang="en-US" sz="3000">
                <a:solidFill>
                  <a:srgbClr val="000000"/>
                </a:solidFill>
                <a:latin typeface="Arial"/>
                <a:ea typeface="Arial"/>
                <a:cs typeface="Arial"/>
                <a:sym typeface="Arial"/>
              </a:rPr>
              <a:t>- Achim Steiner,</a:t>
            </a:r>
            <a:endParaRPr/>
          </a:p>
          <a:p>
            <a:pPr indent="0" lvl="0" marL="0" marR="0" rtl="0" algn="ctr">
              <a:lnSpc>
                <a:spcPct val="135000"/>
              </a:lnSpc>
              <a:spcBef>
                <a:spcPts val="0"/>
              </a:spcBef>
              <a:spcAft>
                <a:spcPts val="0"/>
              </a:spcAft>
              <a:buNone/>
            </a:pPr>
            <a:r>
              <a:rPr lang="en-US" sz="3000">
                <a:solidFill>
                  <a:srgbClr val="000000"/>
                </a:solidFill>
                <a:latin typeface="Arial"/>
                <a:ea typeface="Arial"/>
                <a:cs typeface="Arial"/>
                <a:sym typeface="Arial"/>
              </a:rPr>
              <a:t>Executive Director UN Environment Programme (UNEP)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3" name="Shape 203"/>
        <p:cNvGrpSpPr/>
        <p:nvPr/>
      </p:nvGrpSpPr>
      <p:grpSpPr>
        <a:xfrm>
          <a:off x="0" y="0"/>
          <a:ext cx="0" cy="0"/>
          <a:chOff x="0" y="0"/>
          <a:chExt cx="0" cy="0"/>
        </a:xfrm>
      </p:grpSpPr>
      <p:sp>
        <p:nvSpPr>
          <p:cNvPr id="204" name="Google Shape;204;p9"/>
          <p:cNvSpPr/>
          <p:nvPr/>
        </p:nvSpPr>
        <p:spPr>
          <a:xfrm>
            <a:off x="1263493" y="1981981"/>
            <a:ext cx="10317509" cy="6878340"/>
          </a:xfrm>
          <a:custGeom>
            <a:rect b="b" l="l" r="r" t="t"/>
            <a:pathLst>
              <a:path extrusionOk="0" h="6878340" w="10317509">
                <a:moveTo>
                  <a:pt x="0" y="0"/>
                </a:moveTo>
                <a:lnTo>
                  <a:pt x="10317509" y="0"/>
                </a:lnTo>
                <a:lnTo>
                  <a:pt x="10317509" y="6878339"/>
                </a:lnTo>
                <a:lnTo>
                  <a:pt x="0" y="687833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9"/>
          <p:cNvSpPr txBox="1"/>
          <p:nvPr/>
        </p:nvSpPr>
        <p:spPr>
          <a:xfrm>
            <a:off x="12553625" y="1018350"/>
            <a:ext cx="4705800" cy="5860500"/>
          </a:xfrm>
          <a:prstGeom prst="rect">
            <a:avLst/>
          </a:prstGeom>
          <a:noFill/>
          <a:ln>
            <a:noFill/>
          </a:ln>
        </p:spPr>
        <p:txBody>
          <a:bodyPr anchorCtr="0" anchor="t" bIns="0" lIns="0" spcFirstLastPara="1" rIns="0" wrap="square" tIns="0">
            <a:spAutoFit/>
          </a:bodyPr>
          <a:lstStyle/>
          <a:p>
            <a:pPr indent="-482536" lvl="0" marL="457200" marR="0" rtl="0" algn="l">
              <a:lnSpc>
                <a:spcPct val="140010"/>
              </a:lnSpc>
              <a:spcBef>
                <a:spcPts val="0"/>
              </a:spcBef>
              <a:spcAft>
                <a:spcPts val="0"/>
              </a:spcAft>
              <a:buClr>
                <a:srgbClr val="FFFFFF"/>
              </a:buClr>
              <a:buSzPts val="3999"/>
              <a:buFont typeface="Arial"/>
              <a:buChar char="●"/>
            </a:pPr>
            <a:r>
              <a:rPr lang="en-US" sz="3999">
                <a:solidFill>
                  <a:srgbClr val="FFFFFF"/>
                </a:solidFill>
                <a:latin typeface="Arial"/>
                <a:ea typeface="Arial"/>
                <a:cs typeface="Arial"/>
                <a:sym typeface="Arial"/>
              </a:rPr>
              <a:t> Wasps</a:t>
            </a:r>
            <a:endParaRPr/>
          </a:p>
          <a:p>
            <a:pPr indent="-482536" lvl="0" marL="457200" marR="0" rtl="0" algn="l">
              <a:lnSpc>
                <a:spcPct val="140010"/>
              </a:lnSpc>
              <a:spcBef>
                <a:spcPts val="0"/>
              </a:spcBef>
              <a:spcAft>
                <a:spcPts val="0"/>
              </a:spcAft>
              <a:buClr>
                <a:srgbClr val="FFFFFF"/>
              </a:buClr>
              <a:buSzPts val="3999"/>
              <a:buFont typeface="Arial"/>
              <a:buChar char="●"/>
            </a:pPr>
            <a:r>
              <a:rPr lang="en-US" sz="3999">
                <a:solidFill>
                  <a:srgbClr val="FFFFFF"/>
                </a:solidFill>
                <a:latin typeface="Arial"/>
                <a:ea typeface="Arial"/>
                <a:cs typeface="Arial"/>
                <a:sym typeface="Arial"/>
              </a:rPr>
              <a:t> Flies</a:t>
            </a:r>
            <a:endParaRPr/>
          </a:p>
          <a:p>
            <a:pPr indent="-482536" lvl="0" marL="457200" marR="0" rtl="0" algn="l">
              <a:lnSpc>
                <a:spcPct val="140010"/>
              </a:lnSpc>
              <a:spcBef>
                <a:spcPts val="0"/>
              </a:spcBef>
              <a:spcAft>
                <a:spcPts val="0"/>
              </a:spcAft>
              <a:buClr>
                <a:srgbClr val="FFFFFF"/>
              </a:buClr>
              <a:buSzPts val="3999"/>
              <a:buFont typeface="Arial"/>
              <a:buChar char="●"/>
            </a:pPr>
            <a:r>
              <a:rPr lang="en-US" sz="3999">
                <a:solidFill>
                  <a:srgbClr val="FFFFFF"/>
                </a:solidFill>
                <a:latin typeface="Arial"/>
                <a:ea typeface="Arial"/>
                <a:cs typeface="Arial"/>
                <a:sym typeface="Arial"/>
              </a:rPr>
              <a:t> Beetles</a:t>
            </a:r>
            <a:endParaRPr/>
          </a:p>
          <a:p>
            <a:pPr indent="-482536" lvl="0" marL="457200" marR="0" rtl="0" algn="l">
              <a:lnSpc>
                <a:spcPct val="140010"/>
              </a:lnSpc>
              <a:spcBef>
                <a:spcPts val="0"/>
              </a:spcBef>
              <a:spcAft>
                <a:spcPts val="0"/>
              </a:spcAft>
              <a:buClr>
                <a:srgbClr val="FFFFFF"/>
              </a:buClr>
              <a:buSzPts val="3999"/>
              <a:buFont typeface="Arial"/>
              <a:buChar char="●"/>
            </a:pPr>
            <a:r>
              <a:rPr lang="en-US" sz="3999">
                <a:solidFill>
                  <a:srgbClr val="FFFFFF"/>
                </a:solidFill>
                <a:latin typeface="Arial"/>
                <a:ea typeface="Arial"/>
                <a:cs typeface="Arial"/>
                <a:sym typeface="Arial"/>
              </a:rPr>
              <a:t> Butterflies</a:t>
            </a:r>
            <a:endParaRPr/>
          </a:p>
          <a:p>
            <a:pPr indent="-482536" lvl="0" marL="457200" marR="0" rtl="0" algn="l">
              <a:lnSpc>
                <a:spcPct val="140010"/>
              </a:lnSpc>
              <a:spcBef>
                <a:spcPts val="0"/>
              </a:spcBef>
              <a:spcAft>
                <a:spcPts val="0"/>
              </a:spcAft>
              <a:buClr>
                <a:srgbClr val="FFFFFF"/>
              </a:buClr>
              <a:buSzPts val="3999"/>
              <a:buFont typeface="Arial"/>
              <a:buChar char="●"/>
            </a:pPr>
            <a:r>
              <a:rPr lang="en-US" sz="3999">
                <a:solidFill>
                  <a:srgbClr val="FFFFFF"/>
                </a:solidFill>
              </a:rPr>
              <a:t> </a:t>
            </a:r>
            <a:r>
              <a:rPr lang="en-US" sz="3999">
                <a:solidFill>
                  <a:srgbClr val="FFFFFF"/>
                </a:solidFill>
                <a:latin typeface="Arial"/>
                <a:ea typeface="Arial"/>
                <a:cs typeface="Arial"/>
                <a:sym typeface="Arial"/>
              </a:rPr>
              <a:t>Moths</a:t>
            </a:r>
            <a:endParaRPr/>
          </a:p>
          <a:p>
            <a:pPr indent="-495236" lvl="0" marL="457200" marR="0" rtl="0" algn="l">
              <a:lnSpc>
                <a:spcPct val="140010"/>
              </a:lnSpc>
              <a:spcBef>
                <a:spcPts val="0"/>
              </a:spcBef>
              <a:spcAft>
                <a:spcPts val="0"/>
              </a:spcAft>
              <a:buClr>
                <a:srgbClr val="FFFFFF"/>
              </a:buClr>
              <a:buSzPts val="4199"/>
              <a:buFont typeface="Sansita"/>
              <a:buChar char="●"/>
            </a:pPr>
            <a:r>
              <a:rPr lang="en-US" sz="4199">
                <a:solidFill>
                  <a:srgbClr val="FFFFFF"/>
                </a:solidFill>
                <a:latin typeface="Sansita"/>
                <a:ea typeface="Sansita"/>
                <a:cs typeface="Sansita"/>
                <a:sym typeface="Sansita"/>
              </a:rPr>
              <a:t>Some birds</a:t>
            </a:r>
            <a:endParaRPr sz="1600"/>
          </a:p>
          <a:p>
            <a:pPr indent="-495236" lvl="0" marL="457200" marR="0" rtl="0" algn="l">
              <a:lnSpc>
                <a:spcPct val="140010"/>
              </a:lnSpc>
              <a:spcBef>
                <a:spcPts val="0"/>
              </a:spcBef>
              <a:spcAft>
                <a:spcPts val="0"/>
              </a:spcAft>
              <a:buClr>
                <a:srgbClr val="FFFFFF"/>
              </a:buClr>
              <a:buSzPts val="4199"/>
              <a:buFont typeface="Sansita"/>
              <a:buChar char="●"/>
            </a:pPr>
            <a:r>
              <a:rPr lang="en-US" sz="4199">
                <a:solidFill>
                  <a:srgbClr val="FFFFFF"/>
                </a:solidFill>
                <a:latin typeface="Sansita"/>
                <a:ea typeface="Sansita"/>
                <a:cs typeface="Sansita"/>
                <a:sym typeface="Sansita"/>
              </a:rPr>
              <a:t>Some bats</a:t>
            </a:r>
            <a:endParaRPr sz="1600"/>
          </a:p>
        </p:txBody>
      </p:sp>
      <p:sp>
        <p:nvSpPr>
          <p:cNvPr id="206" name="Google Shape;206;p9"/>
          <p:cNvSpPr txBox="1"/>
          <p:nvPr/>
        </p:nvSpPr>
        <p:spPr>
          <a:xfrm>
            <a:off x="1683665" y="9229725"/>
            <a:ext cx="9897337" cy="69342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lang="en-US" sz="2100">
                <a:solidFill>
                  <a:srgbClr val="FFFFFF"/>
                </a:solidFill>
                <a:latin typeface="Open Sans"/>
                <a:ea typeface="Open Sans"/>
                <a:cs typeface="Open Sans"/>
                <a:sym typeface="Open Sans"/>
              </a:rPr>
              <a:t>Hummingbird Moth- photographed in a Pollinator’s Garden provided by the Rotary Club of Cortland</a:t>
            </a:r>
            <a:endParaRPr/>
          </a:p>
        </p:txBody>
      </p:sp>
      <p:sp>
        <p:nvSpPr>
          <p:cNvPr id="207" name="Google Shape;207;p9"/>
          <p:cNvSpPr txBox="1"/>
          <p:nvPr/>
        </p:nvSpPr>
        <p:spPr>
          <a:xfrm>
            <a:off x="0" y="126675"/>
            <a:ext cx="16949400" cy="845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490">
                <a:solidFill>
                  <a:srgbClr val="FFFFFF"/>
                </a:solidFill>
                <a:latin typeface="Open Sans"/>
                <a:ea typeface="Open Sans"/>
                <a:cs typeface="Open Sans"/>
                <a:sym typeface="Open Sans"/>
              </a:rPr>
              <a:t>MEET THE OTHER COMMON POLLINATORS</a:t>
            </a:r>
            <a:endParaRPr/>
          </a:p>
        </p:txBody>
      </p:sp>
      <p:sp>
        <p:nvSpPr>
          <p:cNvPr id="208" name="Google Shape;208;p9"/>
          <p:cNvSpPr txBox="1"/>
          <p:nvPr/>
        </p:nvSpPr>
        <p:spPr>
          <a:xfrm>
            <a:off x="12249421" y="7156457"/>
            <a:ext cx="5010000" cy="244080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lang="en-US" sz="3050" u="sng">
                <a:solidFill>
                  <a:srgbClr val="FFFFFF"/>
                </a:solidFill>
                <a:latin typeface="Abril Fatface"/>
                <a:ea typeface="Abril Fatface"/>
                <a:cs typeface="Abril Fatface"/>
                <a:sym typeface="Abril Fatface"/>
                <a:hlinkClick r:id="rId4">
                  <a:extLst>
                    <a:ext uri="{A12FA001-AC4F-418D-AE19-62706E023703}">
                      <ahyp:hlinkClr val="tx"/>
                    </a:ext>
                  </a:extLst>
                </a:hlinkClick>
              </a:rPr>
              <a:t>39 studies show that insects other than bees are efficient pollinators providing 39% of visits to crop flowers.</a:t>
            </a:r>
            <a:endParaRPr sz="1300"/>
          </a:p>
        </p:txBody>
      </p:sp>
      <p:sp>
        <p:nvSpPr>
          <p:cNvPr id="209" name="Google Shape;209;p9"/>
          <p:cNvSpPr txBox="1"/>
          <p:nvPr/>
        </p:nvSpPr>
        <p:spPr>
          <a:xfrm>
            <a:off x="14232755" y="1191120"/>
            <a:ext cx="5010000" cy="399900"/>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b="1" lang="en-US" sz="2599">
                <a:solidFill>
                  <a:srgbClr val="000000"/>
                </a:solidFill>
                <a:latin typeface="Open Sans"/>
                <a:ea typeface="Open Sans"/>
                <a:cs typeface="Open Sans"/>
                <a:sym typeface="Open Sans"/>
              </a:rPr>
              <a:t>Source: PNAS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